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28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102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006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6378"/>
            <a:ext cx="2057400" cy="438785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6378"/>
            <a:ext cx="6019800" cy="43878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543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069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885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2645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3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3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3083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7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1" y="1535117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1896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1246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6986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7" y="273050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7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887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3553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5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45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8629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2956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6378"/>
            <a:ext cx="2057400" cy="438785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6378"/>
            <a:ext cx="6019800" cy="43878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6368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826477" y="2565400"/>
            <a:ext cx="7772400" cy="579438"/>
          </a:xfrm>
        </p:spPr>
        <p:txBody>
          <a:bodyPr anchor="t"/>
          <a:lstStyle>
            <a:lvl1pPr algn="ctr">
              <a:defRPr sz="3200">
                <a:solidFill>
                  <a:schemeClr val="accent3"/>
                </a:solidFill>
                <a:effectLst/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319495" name="Rectangle 7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849924" y="4471995"/>
            <a:ext cx="7378212" cy="396875"/>
          </a:xfrm>
          <a:prstGeom prst="rect">
            <a:avLst/>
          </a:prstGeom>
          <a:noFill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0" indent="0" algn="ctr">
              <a:buFontTx/>
              <a:buNone/>
              <a:defRPr sz="2000" b="1">
                <a:solidFill>
                  <a:schemeClr val="accent3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ru-RU" noProof="0" dirty="0" smtClean="0"/>
          </a:p>
        </p:txBody>
      </p:sp>
    </p:spTree>
    <p:extLst>
      <p:ext uri="{BB962C8B-B14F-4D97-AF65-F5344CB8AC3E}">
        <p14:creationId xmlns:p14="http://schemas.microsoft.com/office/powerpoint/2010/main" val="29928959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</a:t>
            </a:r>
            <a:r>
              <a:rPr lang="en-US"/>
              <a:t> </a:t>
            </a:r>
            <a:r>
              <a:rPr lang="ru-RU"/>
              <a:t>Н.И. Берзон</a:t>
            </a:r>
          </a:p>
        </p:txBody>
      </p:sp>
    </p:spTree>
    <p:extLst>
      <p:ext uri="{BB962C8B-B14F-4D97-AF65-F5344CB8AC3E}">
        <p14:creationId xmlns:p14="http://schemas.microsoft.com/office/powerpoint/2010/main" val="1929546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70788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</a:t>
            </a:r>
            <a:r>
              <a:rPr lang="en-US"/>
              <a:t> </a:t>
            </a:r>
            <a:r>
              <a:rPr lang="ru-RU"/>
              <a:t>Н.И. Берзон</a:t>
            </a:r>
          </a:p>
        </p:txBody>
      </p:sp>
    </p:spTree>
    <p:extLst>
      <p:ext uri="{BB962C8B-B14F-4D97-AF65-F5344CB8AC3E}">
        <p14:creationId xmlns:p14="http://schemas.microsoft.com/office/powerpoint/2010/main" val="13498045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3" y="1600204"/>
            <a:ext cx="4044462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2338" y="1600204"/>
            <a:ext cx="4044462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</a:t>
            </a:r>
            <a:r>
              <a:rPr lang="en-US"/>
              <a:t> </a:t>
            </a:r>
            <a:r>
              <a:rPr lang="ru-RU"/>
              <a:t>Н.И. Берзон</a:t>
            </a:r>
          </a:p>
        </p:txBody>
      </p:sp>
    </p:spTree>
    <p:extLst>
      <p:ext uri="{BB962C8B-B14F-4D97-AF65-F5344CB8AC3E}">
        <p14:creationId xmlns:p14="http://schemas.microsoft.com/office/powerpoint/2010/main" val="3338593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84531"/>
            <a:ext cx="8229600" cy="52322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273" y="1535113"/>
            <a:ext cx="4041531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273" y="2174875"/>
            <a:ext cx="4041531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</a:t>
            </a:r>
            <a:r>
              <a:rPr lang="en-US"/>
              <a:t> </a:t>
            </a:r>
            <a:r>
              <a:rPr lang="ru-RU"/>
              <a:t>Н.И. Берзон</a:t>
            </a:r>
          </a:p>
        </p:txBody>
      </p:sp>
    </p:spTree>
    <p:extLst>
      <p:ext uri="{BB962C8B-B14F-4D97-AF65-F5344CB8AC3E}">
        <p14:creationId xmlns:p14="http://schemas.microsoft.com/office/powerpoint/2010/main" val="17257756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8463" y="128168"/>
            <a:ext cx="7710609" cy="523220"/>
          </a:xfrm>
        </p:spPr>
        <p:txBody>
          <a:bodyPr/>
          <a:lstStyle>
            <a:lvl1pPr>
              <a:defRPr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</a:t>
            </a:r>
            <a:r>
              <a:rPr lang="en-US"/>
              <a:t> </a:t>
            </a:r>
            <a:r>
              <a:rPr lang="ru-RU"/>
              <a:t>Н.И. Берзон</a:t>
            </a:r>
          </a:p>
        </p:txBody>
      </p:sp>
    </p:spTree>
    <p:extLst>
      <p:ext uri="{BB962C8B-B14F-4D97-AF65-F5344CB8AC3E}">
        <p14:creationId xmlns:p14="http://schemas.microsoft.com/office/powerpoint/2010/main" val="24017055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</a:t>
            </a:r>
            <a:r>
              <a:rPr lang="en-US"/>
              <a:t> </a:t>
            </a:r>
            <a:r>
              <a:rPr lang="ru-RU"/>
              <a:t>Н.И. Берзон</a:t>
            </a:r>
          </a:p>
        </p:txBody>
      </p:sp>
    </p:spTree>
    <p:extLst>
      <p:ext uri="{BB962C8B-B14F-4D97-AF65-F5344CB8AC3E}">
        <p14:creationId xmlns:p14="http://schemas.microsoft.com/office/powerpoint/2010/main" val="2886972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41522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1034990"/>
            <a:ext cx="3008435" cy="40011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538" y="273052"/>
            <a:ext cx="5111262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435102"/>
            <a:ext cx="3008435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</a:t>
            </a:r>
            <a:r>
              <a:rPr lang="en-US"/>
              <a:t> </a:t>
            </a:r>
            <a:r>
              <a:rPr lang="ru-RU"/>
              <a:t>Н.И. Берзон</a:t>
            </a:r>
          </a:p>
        </p:txBody>
      </p:sp>
    </p:spTree>
    <p:extLst>
      <p:ext uri="{BB962C8B-B14F-4D97-AF65-F5344CB8AC3E}">
        <p14:creationId xmlns:p14="http://schemas.microsoft.com/office/powerpoint/2010/main" val="35117030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166" y="4967228"/>
            <a:ext cx="5486400" cy="40011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</a:t>
            </a:r>
            <a:r>
              <a:rPr lang="en-US"/>
              <a:t> </a:t>
            </a:r>
            <a:r>
              <a:rPr lang="ru-RU"/>
              <a:t>Н.И. Берзон</a:t>
            </a:r>
          </a:p>
        </p:txBody>
      </p:sp>
    </p:spTree>
    <p:extLst>
      <p:ext uri="{BB962C8B-B14F-4D97-AF65-F5344CB8AC3E}">
        <p14:creationId xmlns:p14="http://schemas.microsoft.com/office/powerpoint/2010/main" val="77133969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</a:t>
            </a:r>
            <a:r>
              <a:rPr lang="en-US"/>
              <a:t> </a:t>
            </a:r>
            <a:r>
              <a:rPr lang="ru-RU"/>
              <a:t>Н.И. Берзон</a:t>
            </a:r>
          </a:p>
        </p:txBody>
      </p:sp>
    </p:spTree>
    <p:extLst>
      <p:ext uri="{BB962C8B-B14F-4D97-AF65-F5344CB8AC3E}">
        <p14:creationId xmlns:p14="http://schemas.microsoft.com/office/powerpoint/2010/main" val="156565344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15941" y="292102"/>
            <a:ext cx="615553" cy="58340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78779" y="292102"/>
            <a:ext cx="6583974" cy="58340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</a:t>
            </a:r>
            <a:r>
              <a:rPr lang="en-US"/>
              <a:t> </a:t>
            </a:r>
            <a:r>
              <a:rPr lang="ru-RU"/>
              <a:t>Н.И. Берзон</a:t>
            </a:r>
          </a:p>
        </p:txBody>
      </p:sp>
    </p:spTree>
    <p:extLst>
      <p:ext uri="{BB962C8B-B14F-4D97-AF65-F5344CB8AC3E}">
        <p14:creationId xmlns:p14="http://schemas.microsoft.com/office/powerpoint/2010/main" val="355956908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780" y="274965"/>
            <a:ext cx="8965223" cy="52322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</a:t>
            </a:r>
            <a:r>
              <a:rPr lang="en-US"/>
              <a:t> </a:t>
            </a:r>
            <a:r>
              <a:rPr lang="ru-RU"/>
              <a:t>Н.И. Берзон</a:t>
            </a:r>
          </a:p>
        </p:txBody>
      </p:sp>
    </p:spTree>
    <p:extLst>
      <p:ext uri="{BB962C8B-B14F-4D97-AF65-F5344CB8AC3E}">
        <p14:creationId xmlns:p14="http://schemas.microsoft.com/office/powerpoint/2010/main" val="1813627663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3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3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553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7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535117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126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225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868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8" y="273050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7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8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22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5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47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465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1/11/2014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944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1/11/2014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449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1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1" y="6453188"/>
            <a:ext cx="9138138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Рисунок 1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314453" y="128589"/>
            <a:ext cx="7644911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31847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73817" y="6523043"/>
            <a:ext cx="1735015" cy="276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r">
              <a:defRPr sz="1200">
                <a:solidFill>
                  <a:srgbClr val="FFFFFF"/>
                </a:solidFill>
                <a:latin typeface="Calibri" pitchFamily="34" charset="0"/>
                <a:sym typeface="Symbol" pitchFamily="18" charset="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/>
              <a:t></a:t>
            </a:r>
            <a:r>
              <a:rPr lang="en-US"/>
              <a:t> </a:t>
            </a:r>
            <a:r>
              <a:rPr lang="ru-RU"/>
              <a:t>Н.И. Берзон</a:t>
            </a:r>
          </a:p>
        </p:txBody>
      </p:sp>
    </p:spTree>
    <p:extLst>
      <p:ext uri="{BB962C8B-B14F-4D97-AF65-F5344CB8AC3E}">
        <p14:creationId xmlns:p14="http://schemas.microsoft.com/office/powerpoint/2010/main" val="3403378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FFFFFF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  <a:cs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  <a:cs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  <a:cs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  <a:cs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297714" y="1352299"/>
            <a:ext cx="8569841" cy="2206625"/>
          </a:xfrm>
        </p:spPr>
        <p:txBody>
          <a:bodyPr/>
          <a:lstStyle/>
          <a:p>
            <a:pPr eaLnBrk="1" hangingPunct="1"/>
            <a:r>
              <a:rPr lang="ru-RU" sz="2800" b="1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Финансовые </a:t>
            </a:r>
            <a:r>
              <a:rPr lang="ru-RU" sz="2800" b="1" dirty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рынки и </a:t>
            </a:r>
            <a:r>
              <a:rPr lang="ru-RU" sz="2800" b="1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финансовые институты</a:t>
            </a:r>
            <a:br>
              <a:rPr lang="ru-RU" sz="2800" b="1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</a:br>
            <a:r>
              <a:rPr lang="ru-RU" sz="2800" b="1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(</a:t>
            </a:r>
            <a:r>
              <a:rPr lang="ru-RU" sz="2800" b="1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Фондовый рынок)</a:t>
            </a:r>
            <a:endParaRPr lang="en-US" sz="2900" b="1" dirty="0" smtClean="0">
              <a:solidFill>
                <a:srgbClr val="21386F"/>
              </a:solidFill>
              <a:latin typeface="Myriad Pro Semibold"/>
              <a:ea typeface="ＭＳ Ｐゴシック"/>
              <a:cs typeface="ＭＳ Ｐゴシック"/>
            </a:endParaRPr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>
          <a:xfrm>
            <a:off x="1478025" y="3615607"/>
            <a:ext cx="6400800" cy="2352696"/>
          </a:xfrm>
        </p:spPr>
        <p:txBody>
          <a:bodyPr/>
          <a:lstStyle/>
          <a:p>
            <a:pPr eaLnBrk="1" hangingPunct="1">
              <a:spcAft>
                <a:spcPts val="400"/>
              </a:spcAft>
            </a:pPr>
            <a:r>
              <a:rPr lang="ru-RU" sz="2000" b="1" dirty="0" err="1" smtClean="0">
                <a:solidFill>
                  <a:srgbClr val="000066"/>
                </a:solidFill>
                <a:latin typeface="Myriad Pro"/>
                <a:ea typeface="ＭＳ Ｐゴシック"/>
                <a:cs typeface="ＭＳ Ｐゴシック"/>
              </a:rPr>
              <a:t>Н.И.Берзон</a:t>
            </a:r>
            <a:endParaRPr lang="ru-RU" sz="2000" b="1" dirty="0" smtClean="0">
              <a:solidFill>
                <a:srgbClr val="000066"/>
              </a:solidFill>
              <a:latin typeface="Myriad Pro"/>
              <a:ea typeface="ＭＳ Ｐゴシック"/>
              <a:cs typeface="ＭＳ Ｐゴシック"/>
            </a:endParaRPr>
          </a:p>
          <a:p>
            <a:pPr eaLnBrk="1" hangingPunct="1"/>
            <a:r>
              <a:rPr kumimoji="1" lang="ru-RU" sz="1400" b="1" dirty="0">
                <a:solidFill>
                  <a:srgbClr val="000066"/>
                </a:solidFill>
                <a:latin typeface="Myriad Pro"/>
                <a:ea typeface="ＭＳ Ｐゴシック"/>
                <a:cs typeface="ＭＳ Ｐゴシック"/>
              </a:rPr>
              <a:t>Заслуженный экономист Российской Федерации,</a:t>
            </a:r>
          </a:p>
          <a:p>
            <a:pPr eaLnBrk="1" hangingPunct="1"/>
            <a:r>
              <a:rPr kumimoji="1" lang="ru-RU" sz="1400" b="1" dirty="0">
                <a:solidFill>
                  <a:srgbClr val="000066"/>
                </a:solidFill>
                <a:latin typeface="Myriad Pro"/>
                <a:ea typeface="ＭＳ Ｐゴシック"/>
                <a:cs typeface="ＭＳ Ｐゴシック"/>
              </a:rPr>
              <a:t>д.э.н., </a:t>
            </a:r>
            <a:r>
              <a:rPr kumimoji="1" lang="ru-RU" sz="1400" b="1" dirty="0" smtClean="0">
                <a:solidFill>
                  <a:srgbClr val="000066"/>
                </a:solidFill>
                <a:latin typeface="Myriad Pro"/>
                <a:ea typeface="ＭＳ Ｐゴシック"/>
                <a:cs typeface="ＭＳ Ｐゴシック"/>
              </a:rPr>
              <a:t>ординарный профессор</a:t>
            </a:r>
            <a:r>
              <a:rPr kumimoji="1" lang="ru-RU" sz="1400" b="1" dirty="0">
                <a:solidFill>
                  <a:srgbClr val="000066"/>
                </a:solidFill>
                <a:latin typeface="Myriad Pro"/>
                <a:ea typeface="ＭＳ Ｐゴシック"/>
                <a:cs typeface="ＭＳ Ｐゴシック"/>
              </a:rPr>
              <a:t>,</a:t>
            </a:r>
          </a:p>
          <a:p>
            <a:pPr eaLnBrk="1" hangingPunct="1"/>
            <a:r>
              <a:rPr kumimoji="1" lang="ru-RU" sz="1400" b="1" dirty="0">
                <a:solidFill>
                  <a:srgbClr val="000066"/>
                </a:solidFill>
                <a:latin typeface="Myriad Pro"/>
                <a:ea typeface="ＭＳ Ｐゴシック"/>
                <a:cs typeface="ＭＳ Ｐゴシック"/>
              </a:rPr>
              <a:t>заведующий кафедрой фондового рынка и рынка инвестиций</a:t>
            </a:r>
          </a:p>
          <a:p>
            <a:pPr eaLnBrk="1" hangingPunct="1"/>
            <a:r>
              <a:rPr kumimoji="1" lang="ru-RU" sz="1400" b="1" dirty="0">
                <a:solidFill>
                  <a:srgbClr val="000066"/>
                </a:solidFill>
                <a:latin typeface="Myriad Pro"/>
                <a:ea typeface="ＭＳ Ｐゴシック"/>
                <a:cs typeface="ＭＳ Ｐゴシック"/>
              </a:rPr>
              <a:t>Национального исследовательского университета</a:t>
            </a:r>
            <a:br>
              <a:rPr kumimoji="1" lang="ru-RU" sz="1400" b="1" dirty="0">
                <a:solidFill>
                  <a:srgbClr val="000066"/>
                </a:solidFill>
                <a:latin typeface="Myriad Pro"/>
                <a:ea typeface="ＭＳ Ｐゴシック"/>
                <a:cs typeface="ＭＳ Ｐゴシック"/>
              </a:rPr>
            </a:br>
            <a:r>
              <a:rPr kumimoji="1" lang="ru-RU" sz="1400" b="1" dirty="0">
                <a:solidFill>
                  <a:srgbClr val="000066"/>
                </a:solidFill>
                <a:latin typeface="Myriad Pro"/>
                <a:ea typeface="ＭＳ Ｐゴシック"/>
                <a:cs typeface="ＭＳ Ｐゴシック"/>
              </a:rPr>
              <a:t>«Высшая школа экономики»</a:t>
            </a:r>
          </a:p>
          <a:p>
            <a:pPr algn="l" eaLnBrk="1" hangingPunct="1"/>
            <a:endParaRPr kumimoji="1" lang="ru-RU" sz="1400" dirty="0" smtClean="0">
              <a:solidFill>
                <a:srgbClr val="000066"/>
              </a:solidFill>
              <a:latin typeface="Myriad Pro"/>
              <a:ea typeface="ＭＳ Ｐゴシック"/>
              <a:cs typeface="ＭＳ Ｐゴシック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952" t="3489" r="43058" b="77326"/>
          <a:stretch/>
        </p:blipFill>
        <p:spPr bwMode="auto">
          <a:xfrm>
            <a:off x="3870262" y="184299"/>
            <a:ext cx="1392865" cy="1431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718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4" name="Rectangle 14"/>
          <p:cNvSpPr>
            <a:spLocks noGrp="1" noChangeArrowheads="1"/>
          </p:cNvSpPr>
          <p:nvPr>
            <p:ph type="title"/>
          </p:nvPr>
        </p:nvSpPr>
        <p:spPr>
          <a:xfrm>
            <a:off x="1248508" y="128123"/>
            <a:ext cx="7710854" cy="523220"/>
          </a:xfrm>
        </p:spPr>
        <p:txBody>
          <a:bodyPr/>
          <a:lstStyle/>
          <a:p>
            <a:pPr eaLnBrk="1" hangingPunct="1">
              <a:defRPr/>
            </a:pPr>
            <a:r>
              <a:rPr lang="ru-RU"/>
              <a:t>МЕТОДЫ СТИМУЛИРОВАНИЯ КОНВЕРТАЦИИ</a:t>
            </a:r>
          </a:p>
        </p:txBody>
      </p:sp>
      <p:sp>
        <p:nvSpPr>
          <p:cNvPr id="18435" name="Нижний колонтитул 2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mtClean="0">
                <a:solidFill>
                  <a:srgbClr val="FFFFFF"/>
                </a:solidFill>
                <a:latin typeface="Calibri" pitchFamily="34" charset="0"/>
              </a:rPr>
              <a:t></a:t>
            </a:r>
            <a:r>
              <a:rPr lang="en-US" altLang="ru-RU" smtClean="0">
                <a:solidFill>
                  <a:srgbClr val="FFFFFF"/>
                </a:solidFill>
                <a:latin typeface="Calibri" pitchFamily="34" charset="0"/>
              </a:rPr>
              <a:t> </a:t>
            </a:r>
            <a:r>
              <a:rPr lang="ru-RU" altLang="ru-RU" smtClean="0">
                <a:solidFill>
                  <a:srgbClr val="FFFFFF"/>
                </a:solidFill>
                <a:latin typeface="Calibri" pitchFamily="34" charset="0"/>
              </a:rPr>
              <a:t>Н.И. Берзон</a:t>
            </a:r>
          </a:p>
        </p:txBody>
      </p:sp>
      <p:grpSp>
        <p:nvGrpSpPr>
          <p:cNvPr id="18436" name="Группа 2"/>
          <p:cNvGrpSpPr>
            <a:grpSpLocks/>
          </p:cNvGrpSpPr>
          <p:nvPr/>
        </p:nvGrpSpPr>
        <p:grpSpPr bwMode="auto">
          <a:xfrm>
            <a:off x="849926" y="1371606"/>
            <a:ext cx="7332785" cy="4440457"/>
            <a:chOff x="323321" y="1371600"/>
            <a:chExt cx="7942047" cy="4440319"/>
          </a:xfrm>
        </p:grpSpPr>
        <p:sp>
          <p:nvSpPr>
            <p:cNvPr id="18437" name="Text Box 3"/>
            <p:cNvSpPr txBox="1">
              <a:spLocks noChangeArrowheads="1"/>
            </p:cNvSpPr>
            <p:nvPr/>
          </p:nvSpPr>
          <p:spPr bwMode="auto">
            <a:xfrm>
              <a:off x="323321" y="1371600"/>
              <a:ext cx="7942047" cy="9233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450850" indent="-450850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  <a:buClr>
                  <a:srgbClr val="CF3950"/>
                </a:buClr>
                <a:buSzPct val="110000"/>
                <a:buFont typeface="Wingdings" pitchFamily="2" charset="2"/>
                <a:buChar char="n"/>
              </a:pPr>
              <a:r>
                <a:rPr lang="ru-RU" altLang="ru-RU" dirty="0">
                  <a:solidFill>
                    <a:srgbClr val="0B2453"/>
                  </a:solidFill>
                </a:rPr>
                <a:t>Установление дивидендной доходности по обыкновенным </a:t>
              </a:r>
              <a:r>
                <a:rPr lang="en-US" altLang="ru-RU" dirty="0">
                  <a:solidFill>
                    <a:srgbClr val="0B2453"/>
                  </a:solidFill>
                </a:rPr>
                <a:t/>
              </a:r>
              <a:br>
                <a:rPr lang="en-US" altLang="ru-RU" dirty="0">
                  <a:solidFill>
                    <a:srgbClr val="0B2453"/>
                  </a:solidFill>
                </a:rPr>
              </a:br>
              <a:r>
                <a:rPr lang="ru-RU" altLang="ru-RU" dirty="0">
                  <a:solidFill>
                    <a:srgbClr val="0B2453"/>
                  </a:solidFill>
                </a:rPr>
                <a:t>акциям на более высоком уровне, чем купонная доходность </a:t>
              </a:r>
              <a:r>
                <a:rPr lang="en-US" altLang="ru-RU" dirty="0">
                  <a:solidFill>
                    <a:srgbClr val="0B2453"/>
                  </a:solidFill>
                </a:rPr>
                <a:t/>
              </a:r>
              <a:br>
                <a:rPr lang="en-US" altLang="ru-RU" dirty="0">
                  <a:solidFill>
                    <a:srgbClr val="0B2453"/>
                  </a:solidFill>
                </a:rPr>
              </a:br>
              <a:r>
                <a:rPr lang="ru-RU" altLang="ru-RU" dirty="0">
                  <a:solidFill>
                    <a:srgbClr val="0B2453"/>
                  </a:solidFill>
                </a:rPr>
                <a:t>по конвертируемым облигациям </a:t>
              </a:r>
            </a:p>
          </p:txBody>
        </p:sp>
        <p:sp>
          <p:nvSpPr>
            <p:cNvPr id="18438" name="Text Box 4"/>
            <p:cNvSpPr txBox="1">
              <a:spLocks noChangeArrowheads="1"/>
            </p:cNvSpPr>
            <p:nvPr/>
          </p:nvSpPr>
          <p:spPr bwMode="auto">
            <a:xfrm>
              <a:off x="1618849" y="2559050"/>
              <a:ext cx="4623263" cy="4000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ru-RU" sz="2000" b="1" dirty="0">
                  <a:solidFill>
                    <a:srgbClr val="0B2453"/>
                  </a:solidFill>
                </a:rPr>
                <a:t>Последствия:</a:t>
              </a:r>
            </a:p>
          </p:txBody>
        </p:sp>
        <p:sp>
          <p:nvSpPr>
            <p:cNvPr id="20490" name="Text Box 5"/>
            <p:cNvSpPr txBox="1">
              <a:spLocks noChangeArrowheads="1"/>
            </p:cNvSpPr>
            <p:nvPr/>
          </p:nvSpPr>
          <p:spPr bwMode="auto">
            <a:xfrm>
              <a:off x="2807195" y="3044773"/>
              <a:ext cx="3383782" cy="668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base">
                <a:lnSpc>
                  <a:spcPct val="8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4F4C06"/>
                </a:buClr>
                <a:buFont typeface="Wingdings 2" pitchFamily="18" charset="2"/>
                <a:buChar char=""/>
                <a:defRPr/>
              </a:pPr>
              <a:r>
                <a:rPr lang="ru-RU" dirty="0">
                  <a:solidFill>
                    <a:srgbClr val="0B2453"/>
                  </a:solidFill>
                </a:rPr>
                <a:t> дорого</a:t>
              </a:r>
            </a:p>
            <a:p>
              <a:pPr fontAlgn="base">
                <a:lnSpc>
                  <a:spcPct val="8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4F4C06"/>
                </a:buClr>
                <a:buFont typeface="Wingdings 2" pitchFamily="18" charset="2"/>
                <a:buChar char=""/>
                <a:defRPr/>
              </a:pPr>
              <a:r>
                <a:rPr lang="ru-RU" dirty="0">
                  <a:solidFill>
                    <a:srgbClr val="0B2453"/>
                  </a:solidFill>
                </a:rPr>
                <a:t> низкая результативность</a:t>
              </a:r>
            </a:p>
          </p:txBody>
        </p:sp>
        <p:sp>
          <p:nvSpPr>
            <p:cNvPr id="18440" name="Text Box 6"/>
            <p:cNvSpPr txBox="1">
              <a:spLocks noChangeArrowheads="1"/>
            </p:cNvSpPr>
            <p:nvPr/>
          </p:nvSpPr>
          <p:spPr bwMode="auto">
            <a:xfrm>
              <a:off x="323321" y="4128157"/>
              <a:ext cx="7078643" cy="369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450850" indent="-450850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  <a:buClr>
                  <a:srgbClr val="CF3950"/>
                </a:buClr>
                <a:buSzPct val="110000"/>
                <a:buFont typeface="Wingdings" pitchFamily="2" charset="2"/>
                <a:buChar char="n"/>
              </a:pPr>
              <a:r>
                <a:rPr lang="ru-RU" altLang="ru-RU" dirty="0">
                  <a:solidFill>
                    <a:srgbClr val="0B2453"/>
                  </a:solidFill>
                </a:rPr>
                <a:t>Установление ступенчатых</a:t>
              </a:r>
              <a:r>
                <a:rPr lang="ru-RU" altLang="ru-RU" b="1" dirty="0">
                  <a:solidFill>
                    <a:srgbClr val="0B2453"/>
                  </a:solidFill>
                </a:rPr>
                <a:t> </a:t>
              </a:r>
              <a:r>
                <a:rPr lang="ru-RU" altLang="ru-RU" dirty="0">
                  <a:solidFill>
                    <a:srgbClr val="0B2453"/>
                  </a:solidFill>
                </a:rPr>
                <a:t>цен конвертации</a:t>
              </a:r>
              <a:r>
                <a:rPr lang="ru-RU" altLang="ru-RU" b="1" dirty="0">
                  <a:solidFill>
                    <a:srgbClr val="0B2453"/>
                  </a:solidFill>
                </a:rPr>
                <a:t> </a:t>
              </a:r>
              <a:endParaRPr lang="ru-RU" altLang="ru-RU" sz="1600" dirty="0">
                <a:solidFill>
                  <a:srgbClr val="0B2453"/>
                </a:solidFill>
              </a:endParaRPr>
            </a:p>
          </p:txBody>
        </p:sp>
        <p:sp>
          <p:nvSpPr>
            <p:cNvPr id="18441" name="Text Box 7"/>
            <p:cNvSpPr txBox="1">
              <a:spLocks noChangeArrowheads="1"/>
            </p:cNvSpPr>
            <p:nvPr/>
          </p:nvSpPr>
          <p:spPr bwMode="auto">
            <a:xfrm>
              <a:off x="323321" y="5165608"/>
              <a:ext cx="7365915" cy="646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450850" indent="-450850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  <a:buClr>
                  <a:srgbClr val="CF3950"/>
                </a:buClr>
                <a:buSzPct val="110000"/>
                <a:buFont typeface="Wingdings" pitchFamily="2" charset="2"/>
                <a:buChar char="n"/>
              </a:pPr>
              <a:r>
                <a:rPr lang="ru-RU" altLang="ru-RU" dirty="0">
                  <a:solidFill>
                    <a:srgbClr val="0B2453"/>
                  </a:solidFill>
                </a:rPr>
                <a:t>Установление в проспекте эмиссии права компании на </a:t>
              </a:r>
              <a:r>
                <a:rPr lang="en-US" altLang="ru-RU" dirty="0">
                  <a:solidFill>
                    <a:srgbClr val="0B2453"/>
                  </a:solidFill>
                </a:rPr>
                <a:t/>
              </a:r>
              <a:br>
                <a:rPr lang="en-US" altLang="ru-RU" dirty="0">
                  <a:solidFill>
                    <a:srgbClr val="0B2453"/>
                  </a:solidFill>
                </a:rPr>
              </a:br>
              <a:r>
                <a:rPr lang="ru-RU" altLang="ru-RU" dirty="0">
                  <a:solidFill>
                    <a:srgbClr val="0B2453"/>
                  </a:solidFill>
                </a:rPr>
                <a:t>досрочное погашение облигаций</a:t>
              </a:r>
              <a:r>
                <a:rPr lang="ru-RU" altLang="ru-RU" sz="1600" dirty="0">
                  <a:solidFill>
                    <a:srgbClr val="0B2453"/>
                  </a:solidFill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6449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43" name="Rectangle 39"/>
          <p:cNvSpPr>
            <a:spLocks noGrp="1" noChangeArrowheads="1"/>
          </p:cNvSpPr>
          <p:nvPr>
            <p:ph type="title"/>
          </p:nvPr>
        </p:nvSpPr>
        <p:spPr>
          <a:xfrm>
            <a:off x="1248508" y="128123"/>
            <a:ext cx="7710854" cy="523220"/>
          </a:xfrm>
        </p:spPr>
        <p:txBody>
          <a:bodyPr/>
          <a:lstStyle/>
          <a:p>
            <a:pPr eaLnBrk="1" hangingPunct="1">
              <a:defRPr/>
            </a:pPr>
            <a:r>
              <a:rPr lang="ru-RU"/>
              <a:t>СТУПЕНЧАТЫЕ ЦЕНЫ КОНВЕРТАЦИИ</a:t>
            </a:r>
          </a:p>
        </p:txBody>
      </p:sp>
      <p:sp>
        <p:nvSpPr>
          <p:cNvPr id="19459" name="Нижний колонтитул 2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mtClean="0">
                <a:solidFill>
                  <a:srgbClr val="FFFFFF"/>
                </a:solidFill>
                <a:latin typeface="Calibri" pitchFamily="34" charset="0"/>
              </a:rPr>
              <a:t></a:t>
            </a:r>
            <a:r>
              <a:rPr lang="en-US" altLang="ru-RU" smtClean="0">
                <a:solidFill>
                  <a:srgbClr val="FFFFFF"/>
                </a:solidFill>
                <a:latin typeface="Calibri" pitchFamily="34" charset="0"/>
              </a:rPr>
              <a:t> </a:t>
            </a:r>
            <a:r>
              <a:rPr lang="ru-RU" altLang="ru-RU" smtClean="0">
                <a:solidFill>
                  <a:srgbClr val="FFFFFF"/>
                </a:solidFill>
                <a:latin typeface="Calibri" pitchFamily="34" charset="0"/>
              </a:rPr>
              <a:t>Н.И. Берзон</a:t>
            </a:r>
          </a:p>
        </p:txBody>
      </p:sp>
      <p:grpSp>
        <p:nvGrpSpPr>
          <p:cNvPr id="19460" name="Group 40"/>
          <p:cNvGrpSpPr>
            <a:grpSpLocks/>
          </p:cNvGrpSpPr>
          <p:nvPr/>
        </p:nvGrpSpPr>
        <p:grpSpPr bwMode="auto">
          <a:xfrm>
            <a:off x="451339" y="1166816"/>
            <a:ext cx="8263304" cy="4989512"/>
            <a:chOff x="248" y="720"/>
            <a:chExt cx="5639" cy="3143"/>
          </a:xfrm>
        </p:grpSpPr>
        <p:sp>
          <p:nvSpPr>
            <p:cNvPr id="19461" name="Line 3"/>
            <p:cNvSpPr>
              <a:spLocks noChangeShapeType="1"/>
            </p:cNvSpPr>
            <p:nvPr/>
          </p:nvSpPr>
          <p:spPr bwMode="auto">
            <a:xfrm>
              <a:off x="612" y="3456"/>
              <a:ext cx="514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9462" name="Line 4"/>
            <p:cNvSpPr>
              <a:spLocks noChangeShapeType="1"/>
            </p:cNvSpPr>
            <p:nvPr/>
          </p:nvSpPr>
          <p:spPr bwMode="auto">
            <a:xfrm flipV="1">
              <a:off x="612" y="720"/>
              <a:ext cx="0" cy="27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9463" name="Text Box 6"/>
            <p:cNvSpPr txBox="1">
              <a:spLocks noChangeArrowheads="1"/>
            </p:cNvSpPr>
            <p:nvPr/>
          </p:nvSpPr>
          <p:spPr bwMode="auto">
            <a:xfrm>
              <a:off x="664" y="2683"/>
              <a:ext cx="41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ru-RU" sz="2000">
                  <a:solidFill>
                    <a:srgbClr val="0B2453"/>
                  </a:solidFill>
                </a:rPr>
                <a:t>90</a:t>
              </a:r>
            </a:p>
          </p:txBody>
        </p:sp>
        <p:sp>
          <p:nvSpPr>
            <p:cNvPr id="19464" name="Line 7"/>
            <p:cNvSpPr>
              <a:spLocks noChangeShapeType="1"/>
            </p:cNvSpPr>
            <p:nvPr/>
          </p:nvSpPr>
          <p:spPr bwMode="auto">
            <a:xfrm>
              <a:off x="612" y="2544"/>
              <a:ext cx="936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9465" name="Text Box 8"/>
            <p:cNvSpPr txBox="1">
              <a:spLocks noChangeArrowheads="1"/>
            </p:cNvSpPr>
            <p:nvPr/>
          </p:nvSpPr>
          <p:spPr bwMode="auto">
            <a:xfrm>
              <a:off x="664" y="2299"/>
              <a:ext cx="46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ru-RU" sz="2000">
                  <a:solidFill>
                    <a:srgbClr val="0B2453"/>
                  </a:solidFill>
                </a:rPr>
                <a:t>100</a:t>
              </a:r>
            </a:p>
          </p:txBody>
        </p:sp>
        <p:sp>
          <p:nvSpPr>
            <p:cNvPr id="19466" name="Line 9"/>
            <p:cNvSpPr>
              <a:spLocks noChangeShapeType="1"/>
            </p:cNvSpPr>
            <p:nvPr/>
          </p:nvSpPr>
          <p:spPr bwMode="auto">
            <a:xfrm flipV="1">
              <a:off x="1548" y="2208"/>
              <a:ext cx="0" cy="336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9467" name="Line 10"/>
            <p:cNvSpPr>
              <a:spLocks noChangeShapeType="1"/>
            </p:cNvSpPr>
            <p:nvPr/>
          </p:nvSpPr>
          <p:spPr bwMode="auto">
            <a:xfrm>
              <a:off x="1548" y="2208"/>
              <a:ext cx="1404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9468" name="Line 11"/>
            <p:cNvSpPr>
              <a:spLocks noChangeShapeType="1"/>
            </p:cNvSpPr>
            <p:nvPr/>
          </p:nvSpPr>
          <p:spPr bwMode="auto">
            <a:xfrm flipV="1">
              <a:off x="2952" y="1440"/>
              <a:ext cx="0" cy="768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9469" name="Text Box 12"/>
            <p:cNvSpPr txBox="1">
              <a:spLocks noChangeArrowheads="1"/>
            </p:cNvSpPr>
            <p:nvPr/>
          </p:nvSpPr>
          <p:spPr bwMode="auto">
            <a:xfrm>
              <a:off x="1496" y="1963"/>
              <a:ext cx="57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ru-RU" sz="2000">
                  <a:solidFill>
                    <a:srgbClr val="0B2453"/>
                  </a:solidFill>
                </a:rPr>
                <a:t>125</a:t>
              </a:r>
            </a:p>
          </p:txBody>
        </p:sp>
        <p:sp>
          <p:nvSpPr>
            <p:cNvPr id="19470" name="Line 13"/>
            <p:cNvSpPr>
              <a:spLocks noChangeShapeType="1"/>
            </p:cNvSpPr>
            <p:nvPr/>
          </p:nvSpPr>
          <p:spPr bwMode="auto">
            <a:xfrm>
              <a:off x="2952" y="1440"/>
              <a:ext cx="2236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9471" name="Text Box 14"/>
            <p:cNvSpPr txBox="1">
              <a:spLocks noChangeArrowheads="1"/>
            </p:cNvSpPr>
            <p:nvPr/>
          </p:nvSpPr>
          <p:spPr bwMode="auto">
            <a:xfrm>
              <a:off x="2848" y="1200"/>
              <a:ext cx="57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ru-RU" sz="2000">
                  <a:solidFill>
                    <a:srgbClr val="0B2453"/>
                  </a:solidFill>
                </a:rPr>
                <a:t>200</a:t>
              </a:r>
            </a:p>
          </p:txBody>
        </p:sp>
        <p:sp>
          <p:nvSpPr>
            <p:cNvPr id="19472" name="Line 15"/>
            <p:cNvSpPr>
              <a:spLocks noChangeShapeType="1"/>
            </p:cNvSpPr>
            <p:nvPr/>
          </p:nvSpPr>
          <p:spPr bwMode="auto">
            <a:xfrm>
              <a:off x="1028" y="2544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9473" name="Line 16"/>
            <p:cNvSpPr>
              <a:spLocks noChangeShapeType="1"/>
            </p:cNvSpPr>
            <p:nvPr/>
          </p:nvSpPr>
          <p:spPr bwMode="auto">
            <a:xfrm>
              <a:off x="1548" y="2544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9474" name="Text Box 17"/>
            <p:cNvSpPr txBox="1">
              <a:spLocks noChangeArrowheads="1"/>
            </p:cNvSpPr>
            <p:nvPr/>
          </p:nvSpPr>
          <p:spPr bwMode="auto">
            <a:xfrm>
              <a:off x="1028" y="2635"/>
              <a:ext cx="3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ru-RU" sz="2000">
                  <a:solidFill>
                    <a:srgbClr val="0B2453"/>
                  </a:solidFill>
                </a:rPr>
                <a:t>А</a:t>
              </a:r>
            </a:p>
          </p:txBody>
        </p:sp>
        <p:sp>
          <p:nvSpPr>
            <p:cNvPr id="19475" name="Text Box 18"/>
            <p:cNvSpPr txBox="1">
              <a:spLocks noChangeArrowheads="1"/>
            </p:cNvSpPr>
            <p:nvPr/>
          </p:nvSpPr>
          <p:spPr bwMode="auto">
            <a:xfrm>
              <a:off x="1600" y="2592"/>
              <a:ext cx="2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ru-RU" sz="2000">
                  <a:solidFill>
                    <a:srgbClr val="0B2453"/>
                  </a:solidFill>
                </a:rPr>
                <a:t>В</a:t>
              </a:r>
            </a:p>
          </p:txBody>
        </p:sp>
        <p:sp>
          <p:nvSpPr>
            <p:cNvPr id="19476" name="Line 19"/>
            <p:cNvSpPr>
              <a:spLocks noChangeShapeType="1"/>
            </p:cNvSpPr>
            <p:nvPr/>
          </p:nvSpPr>
          <p:spPr bwMode="auto">
            <a:xfrm>
              <a:off x="3352" y="1104"/>
              <a:ext cx="16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9477" name="Text Box 20"/>
            <p:cNvSpPr txBox="1">
              <a:spLocks noChangeArrowheads="1"/>
            </p:cNvSpPr>
            <p:nvPr/>
          </p:nvSpPr>
          <p:spPr bwMode="auto">
            <a:xfrm>
              <a:off x="3268" y="859"/>
              <a:ext cx="171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ru-RU" sz="2000">
                  <a:solidFill>
                    <a:srgbClr val="0B2453"/>
                  </a:solidFill>
                </a:rPr>
                <a:t>Цена акции</a:t>
              </a:r>
            </a:p>
          </p:txBody>
        </p:sp>
        <p:sp>
          <p:nvSpPr>
            <p:cNvPr id="19478" name="Line 21"/>
            <p:cNvSpPr>
              <a:spLocks noChangeShapeType="1"/>
            </p:cNvSpPr>
            <p:nvPr/>
          </p:nvSpPr>
          <p:spPr bwMode="auto">
            <a:xfrm flipV="1">
              <a:off x="4304" y="1440"/>
              <a:ext cx="57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9479" name="Text Box 22"/>
            <p:cNvSpPr txBox="1">
              <a:spLocks noChangeArrowheads="1"/>
            </p:cNvSpPr>
            <p:nvPr/>
          </p:nvSpPr>
          <p:spPr bwMode="auto">
            <a:xfrm>
              <a:off x="3212" y="2016"/>
              <a:ext cx="16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ru-RU" sz="2000">
                  <a:solidFill>
                    <a:srgbClr val="0B2453"/>
                  </a:solidFill>
                </a:rPr>
                <a:t>Цена конвертации</a:t>
              </a:r>
            </a:p>
          </p:txBody>
        </p:sp>
        <p:sp>
          <p:nvSpPr>
            <p:cNvPr id="19480" name="Line 23"/>
            <p:cNvSpPr>
              <a:spLocks noChangeShapeType="1"/>
            </p:cNvSpPr>
            <p:nvPr/>
          </p:nvSpPr>
          <p:spPr bwMode="auto">
            <a:xfrm flipH="1">
              <a:off x="1236" y="2432"/>
              <a:ext cx="70" cy="1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9481" name="Line 24"/>
            <p:cNvSpPr>
              <a:spLocks noChangeShapeType="1"/>
            </p:cNvSpPr>
            <p:nvPr/>
          </p:nvSpPr>
          <p:spPr bwMode="auto">
            <a:xfrm flipH="1">
              <a:off x="1392" y="2387"/>
              <a:ext cx="95" cy="1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9482" name="Line 25"/>
            <p:cNvSpPr>
              <a:spLocks noChangeShapeType="1"/>
            </p:cNvSpPr>
            <p:nvPr/>
          </p:nvSpPr>
          <p:spPr bwMode="auto">
            <a:xfrm flipH="1">
              <a:off x="2328" y="2016"/>
              <a:ext cx="15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9483" name="Line 26"/>
            <p:cNvSpPr>
              <a:spLocks noChangeShapeType="1"/>
            </p:cNvSpPr>
            <p:nvPr/>
          </p:nvSpPr>
          <p:spPr bwMode="auto">
            <a:xfrm flipH="1">
              <a:off x="2536" y="1920"/>
              <a:ext cx="20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9484" name="Line 27"/>
            <p:cNvSpPr>
              <a:spLocks noChangeShapeType="1"/>
            </p:cNvSpPr>
            <p:nvPr/>
          </p:nvSpPr>
          <p:spPr bwMode="auto">
            <a:xfrm flipH="1">
              <a:off x="2731" y="1872"/>
              <a:ext cx="20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9485" name="Line 28"/>
            <p:cNvSpPr>
              <a:spLocks noChangeShapeType="1"/>
            </p:cNvSpPr>
            <p:nvPr/>
          </p:nvSpPr>
          <p:spPr bwMode="auto">
            <a:xfrm flipH="1">
              <a:off x="4408" y="1298"/>
              <a:ext cx="73" cy="1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9486" name="Line 29"/>
            <p:cNvSpPr>
              <a:spLocks noChangeShapeType="1"/>
            </p:cNvSpPr>
            <p:nvPr/>
          </p:nvSpPr>
          <p:spPr bwMode="auto">
            <a:xfrm flipH="1">
              <a:off x="4572" y="1253"/>
              <a:ext cx="9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9487" name="Line 30"/>
            <p:cNvSpPr>
              <a:spLocks noChangeShapeType="1"/>
            </p:cNvSpPr>
            <p:nvPr/>
          </p:nvSpPr>
          <p:spPr bwMode="auto">
            <a:xfrm flipH="1">
              <a:off x="4754" y="1162"/>
              <a:ext cx="135" cy="2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9488" name="Line 31"/>
            <p:cNvSpPr>
              <a:spLocks noChangeShapeType="1"/>
            </p:cNvSpPr>
            <p:nvPr/>
          </p:nvSpPr>
          <p:spPr bwMode="auto">
            <a:xfrm flipH="1">
              <a:off x="4980" y="1071"/>
              <a:ext cx="136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9489" name="Text Box 32"/>
            <p:cNvSpPr txBox="1">
              <a:spLocks noChangeArrowheads="1"/>
            </p:cNvSpPr>
            <p:nvPr/>
          </p:nvSpPr>
          <p:spPr bwMode="auto">
            <a:xfrm>
              <a:off x="248" y="3456"/>
              <a:ext cx="5639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ru-RU">
                  <a:solidFill>
                    <a:srgbClr val="0B2453"/>
                  </a:solidFill>
                </a:rPr>
                <a:t>ДИНАМИКА ИЗМЕНЕНИЯ РЫНОЧНОЙ ЦЕНЫ АКЦИЙ И ЦЕНЫ КОНВЕРТАЦИИ</a:t>
              </a:r>
            </a:p>
          </p:txBody>
        </p:sp>
        <p:sp>
          <p:nvSpPr>
            <p:cNvPr id="19490" name="Line 5"/>
            <p:cNvSpPr>
              <a:spLocks noChangeShapeType="1"/>
            </p:cNvSpPr>
            <p:nvPr/>
          </p:nvSpPr>
          <p:spPr bwMode="auto">
            <a:xfrm flipV="1">
              <a:off x="612" y="1056"/>
              <a:ext cx="4576" cy="1632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5608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7" name="Rectangle 9"/>
          <p:cNvSpPr>
            <a:spLocks noGrp="1" noChangeArrowheads="1"/>
          </p:cNvSpPr>
          <p:nvPr>
            <p:ph type="title"/>
          </p:nvPr>
        </p:nvSpPr>
        <p:spPr>
          <a:xfrm>
            <a:off x="1248508" y="-82550"/>
            <a:ext cx="7895492" cy="946150"/>
          </a:xfrm>
        </p:spPr>
        <p:txBody>
          <a:bodyPr/>
          <a:lstStyle/>
          <a:p>
            <a:pPr eaLnBrk="1" hangingPunct="1">
              <a:defRPr/>
            </a:pPr>
            <a:r>
              <a:rPr lang="ru-RU"/>
              <a:t>ПОСЛЕДСТВИЯ КОНВЕРТАЦИИ ОБЛИГАЦИЙ </a:t>
            </a:r>
            <a:r>
              <a:rPr lang="en-US"/>
              <a:t/>
            </a:r>
            <a:br>
              <a:rPr lang="en-US"/>
            </a:br>
            <a:r>
              <a:rPr lang="ru-RU"/>
              <a:t>В АКЦИИ</a:t>
            </a:r>
          </a:p>
        </p:txBody>
      </p:sp>
      <p:sp>
        <p:nvSpPr>
          <p:cNvPr id="20483" name="Нижний колонтитул 2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mtClean="0">
                <a:solidFill>
                  <a:srgbClr val="FFFFFF"/>
                </a:solidFill>
                <a:latin typeface="Calibri" pitchFamily="34" charset="0"/>
              </a:rPr>
              <a:t></a:t>
            </a:r>
            <a:r>
              <a:rPr lang="en-US" altLang="ru-RU" smtClean="0">
                <a:solidFill>
                  <a:srgbClr val="FFFFFF"/>
                </a:solidFill>
                <a:latin typeface="Calibri" pitchFamily="34" charset="0"/>
              </a:rPr>
              <a:t> </a:t>
            </a:r>
            <a:r>
              <a:rPr lang="ru-RU" altLang="ru-RU" smtClean="0">
                <a:solidFill>
                  <a:srgbClr val="FFFFFF"/>
                </a:solidFill>
                <a:latin typeface="Calibri" pitchFamily="34" charset="0"/>
              </a:rPr>
              <a:t>Н.И. Берзон</a:t>
            </a:r>
          </a:p>
        </p:txBody>
      </p:sp>
      <p:sp>
        <p:nvSpPr>
          <p:cNvPr id="20484" name="Rectangle 3"/>
          <p:cNvSpPr>
            <a:spLocks noChangeArrowheads="1"/>
          </p:cNvSpPr>
          <p:nvPr/>
        </p:nvSpPr>
        <p:spPr bwMode="auto">
          <a:xfrm>
            <a:off x="644769" y="1562101"/>
            <a:ext cx="8006862" cy="370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marL="450850" indent="-4508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lnSpc>
                <a:spcPct val="105000"/>
              </a:lnSpc>
              <a:spcBef>
                <a:spcPct val="65000"/>
              </a:spcBef>
              <a:spcAft>
                <a:spcPct val="0"/>
              </a:spcAft>
              <a:buClr>
                <a:srgbClr val="CF3950"/>
              </a:buClr>
              <a:buSzPct val="110000"/>
              <a:buFont typeface="Wingdings" pitchFamily="2" charset="2"/>
              <a:buChar char="n"/>
            </a:pPr>
            <a:r>
              <a:rPr lang="ru-RU" altLang="ru-RU" sz="2000" dirty="0">
                <a:solidFill>
                  <a:srgbClr val="0B2453"/>
                </a:solidFill>
              </a:rPr>
              <a:t>Правом конвертации могут воспользоваться </a:t>
            </a:r>
            <a:r>
              <a:rPr lang="en-US" altLang="ru-RU" sz="2000" dirty="0">
                <a:solidFill>
                  <a:srgbClr val="0B2453"/>
                </a:solidFill>
              </a:rPr>
              <a:t/>
            </a:r>
            <a:br>
              <a:rPr lang="en-US" altLang="ru-RU" sz="2000" dirty="0">
                <a:solidFill>
                  <a:srgbClr val="0B2453"/>
                </a:solidFill>
              </a:rPr>
            </a:br>
            <a:r>
              <a:rPr lang="ru-RU" altLang="ru-RU" sz="2000" dirty="0">
                <a:solidFill>
                  <a:srgbClr val="0B2453"/>
                </a:solidFill>
              </a:rPr>
              <a:t>агрессивные инвесторы для перехвата контроля над </a:t>
            </a:r>
            <a:r>
              <a:rPr lang="en-US" altLang="ru-RU" sz="2000" dirty="0">
                <a:solidFill>
                  <a:srgbClr val="0B2453"/>
                </a:solidFill>
              </a:rPr>
              <a:t/>
            </a:r>
            <a:br>
              <a:rPr lang="en-US" altLang="ru-RU" sz="2000" dirty="0">
                <a:solidFill>
                  <a:srgbClr val="0B2453"/>
                </a:solidFill>
              </a:rPr>
            </a:br>
            <a:r>
              <a:rPr lang="ru-RU" altLang="ru-RU" sz="2000" dirty="0">
                <a:solidFill>
                  <a:srgbClr val="0B2453"/>
                </a:solidFill>
              </a:rPr>
              <a:t>компанией</a:t>
            </a:r>
          </a:p>
          <a:p>
            <a:pPr eaLnBrk="1" fontAlgn="base" hangingPunct="1">
              <a:lnSpc>
                <a:spcPct val="105000"/>
              </a:lnSpc>
              <a:spcBef>
                <a:spcPct val="65000"/>
              </a:spcBef>
              <a:spcAft>
                <a:spcPct val="0"/>
              </a:spcAft>
              <a:buClr>
                <a:srgbClr val="CF3950"/>
              </a:buClr>
              <a:buSzPct val="110000"/>
              <a:buFont typeface="Wingdings" pitchFamily="2" charset="2"/>
              <a:buChar char="n"/>
            </a:pPr>
            <a:r>
              <a:rPr lang="ru-RU" altLang="ru-RU" sz="2000" dirty="0">
                <a:solidFill>
                  <a:srgbClr val="0B2453"/>
                </a:solidFill>
              </a:rPr>
              <a:t>Конвертация приводит к изменению финансовых </a:t>
            </a:r>
            <a:r>
              <a:rPr lang="en-US" altLang="ru-RU" sz="2000" dirty="0">
                <a:solidFill>
                  <a:srgbClr val="0B2453"/>
                </a:solidFill>
              </a:rPr>
              <a:t/>
            </a:r>
            <a:br>
              <a:rPr lang="en-US" altLang="ru-RU" sz="2000" dirty="0">
                <a:solidFill>
                  <a:srgbClr val="0B2453"/>
                </a:solidFill>
              </a:rPr>
            </a:br>
            <a:r>
              <a:rPr lang="ru-RU" altLang="ru-RU" sz="2000" dirty="0">
                <a:solidFill>
                  <a:srgbClr val="0B2453"/>
                </a:solidFill>
              </a:rPr>
              <a:t>показателей деятельности компании (прибыль на </a:t>
            </a:r>
            <a:r>
              <a:rPr lang="en-US" altLang="ru-RU" sz="2000" dirty="0">
                <a:solidFill>
                  <a:srgbClr val="0B2453"/>
                </a:solidFill>
              </a:rPr>
              <a:t/>
            </a:r>
            <a:br>
              <a:rPr lang="en-US" altLang="ru-RU" sz="2000" dirty="0">
                <a:solidFill>
                  <a:srgbClr val="0B2453"/>
                </a:solidFill>
              </a:rPr>
            </a:br>
            <a:r>
              <a:rPr lang="ru-RU" altLang="ru-RU" sz="2000" dirty="0">
                <a:solidFill>
                  <a:srgbClr val="0B2453"/>
                </a:solidFill>
              </a:rPr>
              <a:t>акцию, соотношение собственного и заемного капитала </a:t>
            </a:r>
            <a:r>
              <a:rPr lang="en-US" altLang="ru-RU" sz="2000" dirty="0">
                <a:solidFill>
                  <a:srgbClr val="0B2453"/>
                </a:solidFill>
              </a:rPr>
              <a:t/>
            </a:r>
            <a:br>
              <a:rPr lang="en-US" altLang="ru-RU" sz="2000" dirty="0">
                <a:solidFill>
                  <a:srgbClr val="0B2453"/>
                </a:solidFill>
              </a:rPr>
            </a:br>
            <a:r>
              <a:rPr lang="ru-RU" altLang="ru-RU" sz="2000" dirty="0">
                <a:solidFill>
                  <a:srgbClr val="0B2453"/>
                </a:solidFill>
              </a:rPr>
              <a:t>и т. д.)</a:t>
            </a:r>
          </a:p>
          <a:p>
            <a:pPr eaLnBrk="1" fontAlgn="base" hangingPunct="1">
              <a:lnSpc>
                <a:spcPct val="105000"/>
              </a:lnSpc>
              <a:spcBef>
                <a:spcPct val="65000"/>
              </a:spcBef>
              <a:spcAft>
                <a:spcPct val="0"/>
              </a:spcAft>
              <a:buClr>
                <a:srgbClr val="CF3950"/>
              </a:buClr>
              <a:buSzPct val="110000"/>
              <a:buFont typeface="Wingdings" pitchFamily="2" charset="2"/>
              <a:buChar char="n"/>
            </a:pPr>
            <a:r>
              <a:rPr lang="ru-RU" altLang="ru-RU" sz="2000" dirty="0">
                <a:solidFill>
                  <a:srgbClr val="0B2453"/>
                </a:solidFill>
              </a:rPr>
              <a:t>Конвертация облигаций приводит к меньшему </a:t>
            </a:r>
            <a:r>
              <a:rPr lang="en-US" altLang="ru-RU" sz="2000" dirty="0">
                <a:solidFill>
                  <a:srgbClr val="0B2453"/>
                </a:solidFill>
              </a:rPr>
              <a:t/>
            </a:r>
            <a:br>
              <a:rPr lang="en-US" altLang="ru-RU" sz="2000" dirty="0">
                <a:solidFill>
                  <a:srgbClr val="0B2453"/>
                </a:solidFill>
              </a:rPr>
            </a:br>
            <a:r>
              <a:rPr lang="ru-RU" altLang="ru-RU" sz="2000" dirty="0">
                <a:solidFill>
                  <a:srgbClr val="0B2453"/>
                </a:solidFill>
              </a:rPr>
              <a:t>разводнению акционерного капитала по сравнению с </a:t>
            </a:r>
            <a:r>
              <a:rPr lang="en-US" altLang="ru-RU" sz="2000" dirty="0">
                <a:solidFill>
                  <a:srgbClr val="0B2453"/>
                </a:solidFill>
              </a:rPr>
              <a:t/>
            </a:r>
            <a:br>
              <a:rPr lang="en-US" altLang="ru-RU" sz="2000" dirty="0">
                <a:solidFill>
                  <a:srgbClr val="0B2453"/>
                </a:solidFill>
              </a:rPr>
            </a:br>
            <a:r>
              <a:rPr lang="ru-RU" altLang="ru-RU" sz="2000" dirty="0">
                <a:solidFill>
                  <a:srgbClr val="0B2453"/>
                </a:solidFill>
              </a:rPr>
              <a:t>традиционной эмиссией акций.</a:t>
            </a:r>
          </a:p>
        </p:txBody>
      </p:sp>
    </p:spTree>
    <p:extLst>
      <p:ext uri="{BB962C8B-B14F-4D97-AF65-F5344CB8AC3E}">
        <p14:creationId xmlns:p14="http://schemas.microsoft.com/office/powerpoint/2010/main" val="197247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03" name="Rectangle 51"/>
          <p:cNvSpPr>
            <a:spLocks noGrp="1" noChangeArrowheads="1"/>
          </p:cNvSpPr>
          <p:nvPr>
            <p:ph type="title"/>
          </p:nvPr>
        </p:nvSpPr>
        <p:spPr>
          <a:xfrm>
            <a:off x="1248508" y="-82550"/>
            <a:ext cx="7895492" cy="946150"/>
          </a:xfrm>
        </p:spPr>
        <p:txBody>
          <a:bodyPr/>
          <a:lstStyle/>
          <a:p>
            <a:pPr eaLnBrk="1" hangingPunct="1">
              <a:defRPr/>
            </a:pPr>
            <a:r>
              <a:rPr lang="ru-RU"/>
              <a:t>МЕХАНИЗМ ВЫПУСКА </a:t>
            </a:r>
            <a:r>
              <a:rPr lang="en-US"/>
              <a:t/>
            </a:r>
            <a:br>
              <a:rPr lang="en-US"/>
            </a:br>
            <a:r>
              <a:rPr lang="ru-RU"/>
              <a:t>И КОНВЕРТАЦИИ ОБЛИГАЦИЙ</a:t>
            </a:r>
          </a:p>
        </p:txBody>
      </p:sp>
      <p:sp>
        <p:nvSpPr>
          <p:cNvPr id="21507" name="Нижний колонтитул 2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mtClean="0">
                <a:solidFill>
                  <a:srgbClr val="FFFFFF"/>
                </a:solidFill>
                <a:latin typeface="Calibri" pitchFamily="34" charset="0"/>
              </a:rPr>
              <a:t></a:t>
            </a:r>
            <a:r>
              <a:rPr lang="en-US" altLang="ru-RU" smtClean="0">
                <a:solidFill>
                  <a:srgbClr val="FFFFFF"/>
                </a:solidFill>
                <a:latin typeface="Calibri" pitchFamily="34" charset="0"/>
              </a:rPr>
              <a:t> </a:t>
            </a:r>
            <a:r>
              <a:rPr lang="ru-RU" altLang="ru-RU" smtClean="0">
                <a:solidFill>
                  <a:srgbClr val="FFFFFF"/>
                </a:solidFill>
                <a:latin typeface="Calibri" pitchFamily="34" charset="0"/>
              </a:rPr>
              <a:t>Н.И. Берзон</a:t>
            </a:r>
          </a:p>
        </p:txBody>
      </p:sp>
      <p:sp>
        <p:nvSpPr>
          <p:cNvPr id="21508" name="Line 46"/>
          <p:cNvSpPr>
            <a:spLocks noChangeShapeType="1"/>
          </p:cNvSpPr>
          <p:nvPr/>
        </p:nvSpPr>
        <p:spPr bwMode="auto">
          <a:xfrm>
            <a:off x="7959969" y="4308482"/>
            <a:ext cx="304800" cy="371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B2453"/>
              </a:solidFill>
            </a:endParaRPr>
          </a:p>
        </p:txBody>
      </p:sp>
      <p:sp>
        <p:nvSpPr>
          <p:cNvPr id="21509" name="Line 30"/>
          <p:cNvSpPr>
            <a:spLocks noChangeShapeType="1"/>
          </p:cNvSpPr>
          <p:nvPr/>
        </p:nvSpPr>
        <p:spPr bwMode="auto">
          <a:xfrm>
            <a:off x="5140569" y="1274763"/>
            <a:ext cx="2133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B2453"/>
              </a:solidFill>
            </a:endParaRPr>
          </a:p>
        </p:txBody>
      </p:sp>
      <p:sp>
        <p:nvSpPr>
          <p:cNvPr id="21510" name="Oval 3"/>
          <p:cNvSpPr>
            <a:spLocks noChangeArrowheads="1"/>
          </p:cNvSpPr>
          <p:nvPr/>
        </p:nvSpPr>
        <p:spPr bwMode="auto">
          <a:xfrm>
            <a:off x="3159369" y="836615"/>
            <a:ext cx="2057400" cy="96202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srgbClr val="0B2453"/>
              </a:solidFill>
            </a:endParaRPr>
          </a:p>
        </p:txBody>
      </p:sp>
      <p:sp>
        <p:nvSpPr>
          <p:cNvPr id="23563" name="Rectangle 4"/>
          <p:cNvSpPr>
            <a:spLocks noChangeArrowheads="1"/>
          </p:cNvSpPr>
          <p:nvPr/>
        </p:nvSpPr>
        <p:spPr bwMode="auto">
          <a:xfrm>
            <a:off x="568569" y="1717675"/>
            <a:ext cx="1752600" cy="59213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>
                <a:solidFill>
                  <a:srgbClr val="0B2453"/>
                </a:solidFill>
              </a:rPr>
              <a:t>Эмиссия акций</a:t>
            </a:r>
          </a:p>
        </p:txBody>
      </p:sp>
      <p:sp>
        <p:nvSpPr>
          <p:cNvPr id="23564" name="Rectangle 5"/>
          <p:cNvSpPr>
            <a:spLocks noChangeArrowheads="1"/>
          </p:cNvSpPr>
          <p:nvPr/>
        </p:nvSpPr>
        <p:spPr bwMode="auto">
          <a:xfrm>
            <a:off x="6283569" y="1570038"/>
            <a:ext cx="2133600" cy="889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 dirty="0">
                <a:solidFill>
                  <a:srgbClr val="0B2453"/>
                </a:solidFill>
              </a:rPr>
              <a:t>Эмиссия конвертируемых облигаций</a:t>
            </a:r>
          </a:p>
        </p:txBody>
      </p:sp>
      <p:sp>
        <p:nvSpPr>
          <p:cNvPr id="21513" name="Oval 6"/>
          <p:cNvSpPr>
            <a:spLocks noChangeArrowheads="1"/>
          </p:cNvSpPr>
          <p:nvPr/>
        </p:nvSpPr>
        <p:spPr bwMode="auto">
          <a:xfrm>
            <a:off x="644769" y="2681288"/>
            <a:ext cx="1600200" cy="6651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srgbClr val="0B2453"/>
              </a:solidFill>
            </a:endParaRPr>
          </a:p>
        </p:txBody>
      </p:sp>
      <p:sp>
        <p:nvSpPr>
          <p:cNvPr id="21514" name="Rectangle 7"/>
          <p:cNvSpPr>
            <a:spLocks noChangeArrowheads="1"/>
          </p:cNvSpPr>
          <p:nvPr/>
        </p:nvSpPr>
        <p:spPr bwMode="auto">
          <a:xfrm>
            <a:off x="3464169" y="2606675"/>
            <a:ext cx="1828800" cy="103663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srgbClr val="0B2453"/>
              </a:solidFill>
            </a:endParaRPr>
          </a:p>
        </p:txBody>
      </p:sp>
      <p:sp>
        <p:nvSpPr>
          <p:cNvPr id="21515" name="Rectangle 8"/>
          <p:cNvSpPr>
            <a:spLocks noChangeArrowheads="1"/>
          </p:cNvSpPr>
          <p:nvPr/>
        </p:nvSpPr>
        <p:spPr bwMode="auto">
          <a:xfrm>
            <a:off x="6664569" y="2828932"/>
            <a:ext cx="1676400" cy="6651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srgbClr val="0B2453"/>
              </a:solidFill>
            </a:endParaRPr>
          </a:p>
        </p:txBody>
      </p:sp>
      <p:sp>
        <p:nvSpPr>
          <p:cNvPr id="21516" name="Oval 9"/>
          <p:cNvSpPr>
            <a:spLocks noChangeArrowheads="1"/>
          </p:cNvSpPr>
          <p:nvPr/>
        </p:nvSpPr>
        <p:spPr bwMode="auto">
          <a:xfrm>
            <a:off x="6359769" y="3790950"/>
            <a:ext cx="2133600" cy="5921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srgbClr val="0B2453"/>
              </a:solidFill>
            </a:endParaRPr>
          </a:p>
        </p:txBody>
      </p:sp>
      <p:sp>
        <p:nvSpPr>
          <p:cNvPr id="21517" name="Rectangle 10"/>
          <p:cNvSpPr>
            <a:spLocks noChangeArrowheads="1"/>
          </p:cNvSpPr>
          <p:nvPr/>
        </p:nvSpPr>
        <p:spPr bwMode="auto">
          <a:xfrm>
            <a:off x="492369" y="4086228"/>
            <a:ext cx="2209800" cy="9636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srgbClr val="0B2453"/>
              </a:solidFill>
            </a:endParaRPr>
          </a:p>
        </p:txBody>
      </p:sp>
      <p:sp>
        <p:nvSpPr>
          <p:cNvPr id="21518" name="Rectangle 11"/>
          <p:cNvSpPr>
            <a:spLocks noChangeArrowheads="1"/>
          </p:cNvSpPr>
          <p:nvPr/>
        </p:nvSpPr>
        <p:spPr bwMode="auto">
          <a:xfrm>
            <a:off x="3387969" y="4013200"/>
            <a:ext cx="2133600" cy="103663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srgbClr val="0B2453"/>
              </a:solidFill>
            </a:endParaRPr>
          </a:p>
        </p:txBody>
      </p:sp>
      <p:sp>
        <p:nvSpPr>
          <p:cNvPr id="21519" name="Rectangle 12"/>
          <p:cNvSpPr>
            <a:spLocks noChangeArrowheads="1"/>
          </p:cNvSpPr>
          <p:nvPr/>
        </p:nvSpPr>
        <p:spPr bwMode="auto">
          <a:xfrm>
            <a:off x="6435969" y="4679957"/>
            <a:ext cx="2057400" cy="9620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srgbClr val="0B2453"/>
              </a:solidFill>
            </a:endParaRPr>
          </a:p>
        </p:txBody>
      </p:sp>
      <p:sp>
        <p:nvSpPr>
          <p:cNvPr id="21520" name="Rectangle 13"/>
          <p:cNvSpPr>
            <a:spLocks noChangeArrowheads="1"/>
          </p:cNvSpPr>
          <p:nvPr/>
        </p:nvSpPr>
        <p:spPr bwMode="auto">
          <a:xfrm>
            <a:off x="2854569" y="5419732"/>
            <a:ext cx="2819400" cy="9620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srgbClr val="0B2453"/>
              </a:solidFill>
            </a:endParaRPr>
          </a:p>
        </p:txBody>
      </p:sp>
      <p:sp>
        <p:nvSpPr>
          <p:cNvPr id="21521" name="Text Box 16"/>
          <p:cNvSpPr txBox="1">
            <a:spLocks noChangeArrowheads="1"/>
          </p:cNvSpPr>
          <p:nvPr/>
        </p:nvSpPr>
        <p:spPr bwMode="auto">
          <a:xfrm>
            <a:off x="726831" y="2725745"/>
            <a:ext cx="152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1600" b="1">
                <a:solidFill>
                  <a:srgbClr val="0B2453"/>
                </a:solidFill>
              </a:rPr>
              <a:t>Дочернее предприятие</a:t>
            </a:r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3311769" y="2606682"/>
            <a:ext cx="220980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1600" b="1">
                <a:solidFill>
                  <a:srgbClr val="0B2453"/>
                </a:solidFill>
              </a:rPr>
              <a:t>Решение о ликвидации дочернего предприятия</a:t>
            </a:r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6740769" y="2860682"/>
            <a:ext cx="152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1600" b="1">
                <a:solidFill>
                  <a:srgbClr val="0B2453"/>
                </a:solidFill>
              </a:rPr>
              <a:t>Размещение облигаций</a:t>
            </a:r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568569" y="4124325"/>
            <a:ext cx="20574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b="1">
                <a:solidFill>
                  <a:srgbClr val="0B2453"/>
                </a:solidFill>
              </a:rPr>
              <a:t>Передача активов в компанию</a:t>
            </a:r>
          </a:p>
        </p:txBody>
      </p:sp>
      <p:sp>
        <p:nvSpPr>
          <p:cNvPr id="21525" name="Text Box 21"/>
          <p:cNvSpPr txBox="1">
            <a:spLocks noChangeArrowheads="1"/>
          </p:cNvSpPr>
          <p:nvPr/>
        </p:nvSpPr>
        <p:spPr bwMode="auto">
          <a:xfrm>
            <a:off x="3464169" y="4079875"/>
            <a:ext cx="19812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b="1">
                <a:solidFill>
                  <a:srgbClr val="0B2453"/>
                </a:solidFill>
              </a:rPr>
              <a:t>Передача облигаций в компанию</a:t>
            </a:r>
          </a:p>
        </p:txBody>
      </p:sp>
      <p:sp>
        <p:nvSpPr>
          <p:cNvPr id="21526" name="Text Box 23"/>
          <p:cNvSpPr txBox="1">
            <a:spLocks noChangeArrowheads="1"/>
          </p:cNvSpPr>
          <p:nvPr/>
        </p:nvSpPr>
        <p:spPr bwMode="auto">
          <a:xfrm>
            <a:off x="6435969" y="4752975"/>
            <a:ext cx="21336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b="1">
                <a:solidFill>
                  <a:srgbClr val="0B2453"/>
                </a:solidFill>
              </a:rPr>
              <a:t>Решение о конвертации облигаций</a:t>
            </a:r>
          </a:p>
        </p:txBody>
      </p:sp>
      <p:sp>
        <p:nvSpPr>
          <p:cNvPr id="21527" name="Text Box 24"/>
          <p:cNvSpPr txBox="1">
            <a:spLocks noChangeArrowheads="1"/>
          </p:cNvSpPr>
          <p:nvPr/>
        </p:nvSpPr>
        <p:spPr bwMode="auto">
          <a:xfrm>
            <a:off x="2854569" y="5486400"/>
            <a:ext cx="28194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b="1">
                <a:solidFill>
                  <a:srgbClr val="0B2453"/>
                </a:solidFill>
              </a:rPr>
              <a:t>Погашение компанией облигаций и передача акций инвесторам</a:t>
            </a:r>
          </a:p>
        </p:txBody>
      </p:sp>
      <p:sp>
        <p:nvSpPr>
          <p:cNvPr id="21528" name="Line 25"/>
          <p:cNvSpPr>
            <a:spLocks noChangeShapeType="1"/>
          </p:cNvSpPr>
          <p:nvPr/>
        </p:nvSpPr>
        <p:spPr bwMode="auto">
          <a:xfrm>
            <a:off x="4226169" y="1798641"/>
            <a:ext cx="0" cy="808037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B2453"/>
              </a:solidFill>
            </a:endParaRPr>
          </a:p>
        </p:txBody>
      </p:sp>
      <p:sp>
        <p:nvSpPr>
          <p:cNvPr id="21529" name="Line 26"/>
          <p:cNvSpPr>
            <a:spLocks noChangeShapeType="1"/>
          </p:cNvSpPr>
          <p:nvPr/>
        </p:nvSpPr>
        <p:spPr bwMode="auto">
          <a:xfrm flipH="1">
            <a:off x="2244969" y="3051175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B2453"/>
              </a:solidFill>
            </a:endParaRPr>
          </a:p>
        </p:txBody>
      </p:sp>
      <p:sp>
        <p:nvSpPr>
          <p:cNvPr id="21530" name="Line 27"/>
          <p:cNvSpPr>
            <a:spLocks noChangeShapeType="1"/>
          </p:cNvSpPr>
          <p:nvPr/>
        </p:nvSpPr>
        <p:spPr bwMode="auto">
          <a:xfrm>
            <a:off x="1330569" y="1274763"/>
            <a:ext cx="0" cy="4429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B2453"/>
              </a:solidFill>
            </a:endParaRPr>
          </a:p>
        </p:txBody>
      </p:sp>
      <p:sp>
        <p:nvSpPr>
          <p:cNvPr id="21531" name="Line 28"/>
          <p:cNvSpPr>
            <a:spLocks noChangeShapeType="1"/>
          </p:cNvSpPr>
          <p:nvPr/>
        </p:nvSpPr>
        <p:spPr bwMode="auto">
          <a:xfrm>
            <a:off x="1330569" y="1274763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B2453"/>
              </a:solidFill>
            </a:endParaRPr>
          </a:p>
        </p:txBody>
      </p:sp>
      <p:sp>
        <p:nvSpPr>
          <p:cNvPr id="21532" name="Line 29"/>
          <p:cNvSpPr>
            <a:spLocks noChangeShapeType="1"/>
          </p:cNvSpPr>
          <p:nvPr/>
        </p:nvSpPr>
        <p:spPr bwMode="auto">
          <a:xfrm>
            <a:off x="7274169" y="1274770"/>
            <a:ext cx="0" cy="2952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B2453"/>
              </a:solidFill>
            </a:endParaRPr>
          </a:p>
        </p:txBody>
      </p:sp>
      <p:sp>
        <p:nvSpPr>
          <p:cNvPr id="21533" name="Line 31"/>
          <p:cNvSpPr>
            <a:spLocks noChangeShapeType="1"/>
          </p:cNvSpPr>
          <p:nvPr/>
        </p:nvSpPr>
        <p:spPr bwMode="auto">
          <a:xfrm>
            <a:off x="1330569" y="2309820"/>
            <a:ext cx="0" cy="3714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B2453"/>
              </a:solidFill>
            </a:endParaRPr>
          </a:p>
        </p:txBody>
      </p:sp>
      <p:sp>
        <p:nvSpPr>
          <p:cNvPr id="21534" name="Line 32"/>
          <p:cNvSpPr>
            <a:spLocks noChangeShapeType="1"/>
          </p:cNvSpPr>
          <p:nvPr/>
        </p:nvSpPr>
        <p:spPr bwMode="auto">
          <a:xfrm>
            <a:off x="1330569" y="3346456"/>
            <a:ext cx="0" cy="739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B2453"/>
              </a:solidFill>
            </a:endParaRPr>
          </a:p>
        </p:txBody>
      </p:sp>
      <p:sp>
        <p:nvSpPr>
          <p:cNvPr id="21535" name="Line 33"/>
          <p:cNvSpPr>
            <a:spLocks noChangeShapeType="1"/>
          </p:cNvSpPr>
          <p:nvPr/>
        </p:nvSpPr>
        <p:spPr bwMode="auto">
          <a:xfrm>
            <a:off x="1330569" y="5937250"/>
            <a:ext cx="152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B2453"/>
              </a:solidFill>
            </a:endParaRPr>
          </a:p>
        </p:txBody>
      </p:sp>
      <p:sp>
        <p:nvSpPr>
          <p:cNvPr id="21536" name="Line 34"/>
          <p:cNvSpPr>
            <a:spLocks noChangeShapeType="1"/>
          </p:cNvSpPr>
          <p:nvPr/>
        </p:nvSpPr>
        <p:spPr bwMode="auto">
          <a:xfrm flipV="1">
            <a:off x="1330569" y="5049838"/>
            <a:ext cx="0" cy="8874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B2453"/>
              </a:solidFill>
            </a:endParaRPr>
          </a:p>
        </p:txBody>
      </p:sp>
      <p:sp>
        <p:nvSpPr>
          <p:cNvPr id="21537" name="Line 35"/>
          <p:cNvSpPr>
            <a:spLocks noChangeShapeType="1"/>
          </p:cNvSpPr>
          <p:nvPr/>
        </p:nvSpPr>
        <p:spPr bwMode="auto">
          <a:xfrm>
            <a:off x="4302369" y="5049845"/>
            <a:ext cx="0" cy="369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B2453"/>
              </a:solidFill>
            </a:endParaRPr>
          </a:p>
        </p:txBody>
      </p:sp>
      <p:sp>
        <p:nvSpPr>
          <p:cNvPr id="21538" name="Line 36"/>
          <p:cNvSpPr>
            <a:spLocks noChangeShapeType="1"/>
          </p:cNvSpPr>
          <p:nvPr/>
        </p:nvSpPr>
        <p:spPr bwMode="auto">
          <a:xfrm>
            <a:off x="5673969" y="5937250"/>
            <a:ext cx="3048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B2453"/>
              </a:solidFill>
            </a:endParaRPr>
          </a:p>
        </p:txBody>
      </p:sp>
      <p:sp>
        <p:nvSpPr>
          <p:cNvPr id="21539" name="Line 37"/>
          <p:cNvSpPr>
            <a:spLocks noChangeShapeType="1"/>
          </p:cNvSpPr>
          <p:nvPr/>
        </p:nvSpPr>
        <p:spPr bwMode="auto">
          <a:xfrm flipV="1">
            <a:off x="8721969" y="4013200"/>
            <a:ext cx="0" cy="1924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B2453"/>
              </a:solidFill>
            </a:endParaRPr>
          </a:p>
        </p:txBody>
      </p:sp>
      <p:sp>
        <p:nvSpPr>
          <p:cNvPr id="21540" name="Line 38"/>
          <p:cNvSpPr>
            <a:spLocks noChangeShapeType="1"/>
          </p:cNvSpPr>
          <p:nvPr/>
        </p:nvSpPr>
        <p:spPr bwMode="auto">
          <a:xfrm flipH="1">
            <a:off x="8493369" y="40132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B2453"/>
              </a:solidFill>
            </a:endParaRPr>
          </a:p>
        </p:txBody>
      </p:sp>
      <p:sp>
        <p:nvSpPr>
          <p:cNvPr id="21541" name="Line 39"/>
          <p:cNvSpPr>
            <a:spLocks noChangeShapeType="1"/>
          </p:cNvSpPr>
          <p:nvPr/>
        </p:nvSpPr>
        <p:spPr bwMode="auto">
          <a:xfrm flipH="1">
            <a:off x="5521569" y="4827588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B2453"/>
              </a:solidFill>
            </a:endParaRPr>
          </a:p>
        </p:txBody>
      </p:sp>
      <p:sp>
        <p:nvSpPr>
          <p:cNvPr id="21542" name="Line 40"/>
          <p:cNvSpPr>
            <a:spLocks noChangeShapeType="1"/>
          </p:cNvSpPr>
          <p:nvPr/>
        </p:nvSpPr>
        <p:spPr bwMode="auto">
          <a:xfrm>
            <a:off x="7502769" y="2459045"/>
            <a:ext cx="0" cy="369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B2453"/>
              </a:solidFill>
            </a:endParaRPr>
          </a:p>
        </p:txBody>
      </p:sp>
      <p:sp>
        <p:nvSpPr>
          <p:cNvPr id="21543" name="Line 41"/>
          <p:cNvSpPr>
            <a:spLocks noChangeShapeType="1"/>
          </p:cNvSpPr>
          <p:nvPr/>
        </p:nvSpPr>
        <p:spPr bwMode="auto">
          <a:xfrm>
            <a:off x="6740769" y="3494088"/>
            <a:ext cx="228600" cy="296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B2453"/>
              </a:solidFill>
            </a:endParaRPr>
          </a:p>
        </p:txBody>
      </p:sp>
      <p:sp>
        <p:nvSpPr>
          <p:cNvPr id="21544" name="Line 42"/>
          <p:cNvSpPr>
            <a:spLocks noChangeShapeType="1"/>
          </p:cNvSpPr>
          <p:nvPr/>
        </p:nvSpPr>
        <p:spPr bwMode="auto">
          <a:xfrm>
            <a:off x="7502769" y="3494088"/>
            <a:ext cx="0" cy="296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B2453"/>
              </a:solidFill>
            </a:endParaRPr>
          </a:p>
        </p:txBody>
      </p:sp>
      <p:sp>
        <p:nvSpPr>
          <p:cNvPr id="21545" name="Line 43"/>
          <p:cNvSpPr>
            <a:spLocks noChangeShapeType="1"/>
          </p:cNvSpPr>
          <p:nvPr/>
        </p:nvSpPr>
        <p:spPr bwMode="auto">
          <a:xfrm flipH="1">
            <a:off x="7959969" y="3494088"/>
            <a:ext cx="76200" cy="296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B2453"/>
              </a:solidFill>
            </a:endParaRPr>
          </a:p>
        </p:txBody>
      </p:sp>
      <p:sp>
        <p:nvSpPr>
          <p:cNvPr id="21546" name="Line 44"/>
          <p:cNvSpPr>
            <a:spLocks noChangeShapeType="1"/>
          </p:cNvSpPr>
          <p:nvPr/>
        </p:nvSpPr>
        <p:spPr bwMode="auto">
          <a:xfrm flipH="1">
            <a:off x="6588369" y="4383088"/>
            <a:ext cx="457200" cy="296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B2453"/>
              </a:solidFill>
            </a:endParaRPr>
          </a:p>
        </p:txBody>
      </p:sp>
      <p:sp>
        <p:nvSpPr>
          <p:cNvPr id="21547" name="Line 45"/>
          <p:cNvSpPr>
            <a:spLocks noChangeShapeType="1"/>
          </p:cNvSpPr>
          <p:nvPr/>
        </p:nvSpPr>
        <p:spPr bwMode="auto">
          <a:xfrm>
            <a:off x="7502769" y="4383088"/>
            <a:ext cx="0" cy="296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B2453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95890" y="981076"/>
            <a:ext cx="17491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КОМПАНИЯ </a:t>
            </a:r>
            <a:r>
              <a:rPr lang="en-US" sz="2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(АО)</a:t>
            </a:r>
            <a:endParaRPr lang="ru-RU" sz="200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549" name="Прямоугольник 8"/>
          <p:cNvSpPr>
            <a:spLocks noChangeArrowheads="1"/>
          </p:cNvSpPr>
          <p:nvPr/>
        </p:nvSpPr>
        <p:spPr bwMode="auto">
          <a:xfrm>
            <a:off x="6855073" y="3927475"/>
            <a:ext cx="132754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1600" b="1">
                <a:solidFill>
                  <a:srgbClr val="000000"/>
                </a:solidFill>
              </a:rPr>
              <a:t>Инвесторы</a:t>
            </a:r>
          </a:p>
        </p:txBody>
      </p:sp>
    </p:spTree>
    <p:extLst>
      <p:ext uri="{BB962C8B-B14F-4D97-AF65-F5344CB8AC3E}">
        <p14:creationId xmlns:p14="http://schemas.microsoft.com/office/powerpoint/2010/main" val="212291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48508" y="128588"/>
            <a:ext cx="7895492" cy="519112"/>
          </a:xfrm>
        </p:spPr>
        <p:txBody>
          <a:bodyPr anchor="t"/>
          <a:lstStyle/>
          <a:p>
            <a:pPr eaLnBrk="1" hangingPunct="1">
              <a:defRPr/>
            </a:pPr>
            <a:r>
              <a:rPr lang="ru-RU"/>
              <a:t>СТРУКТУРИРОВАННЫЕ ПРОДУКТЫ </a:t>
            </a:r>
          </a:p>
        </p:txBody>
      </p:sp>
      <p:sp>
        <p:nvSpPr>
          <p:cNvPr id="22531" name="Нижний колонтитул 2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mtClean="0">
                <a:solidFill>
                  <a:srgbClr val="FFFFFF"/>
                </a:solidFill>
                <a:latin typeface="Calibri" pitchFamily="34" charset="0"/>
              </a:rPr>
              <a:t></a:t>
            </a:r>
            <a:r>
              <a:rPr lang="en-US" altLang="ru-RU" smtClean="0">
                <a:solidFill>
                  <a:srgbClr val="FFFFFF"/>
                </a:solidFill>
                <a:latin typeface="Calibri" pitchFamily="34" charset="0"/>
              </a:rPr>
              <a:t> </a:t>
            </a:r>
            <a:r>
              <a:rPr lang="ru-RU" altLang="ru-RU" smtClean="0">
                <a:solidFill>
                  <a:srgbClr val="FFFFFF"/>
                </a:solidFill>
                <a:latin typeface="Calibri" pitchFamily="34" charset="0"/>
              </a:rPr>
              <a:t>Н.И. Берзон</a:t>
            </a:r>
          </a:p>
        </p:txBody>
      </p:sp>
      <p:grpSp>
        <p:nvGrpSpPr>
          <p:cNvPr id="22532" name="Group 3"/>
          <p:cNvGrpSpPr>
            <a:grpSpLocks/>
          </p:cNvGrpSpPr>
          <p:nvPr/>
        </p:nvGrpSpPr>
        <p:grpSpPr bwMode="auto">
          <a:xfrm>
            <a:off x="539262" y="2286000"/>
            <a:ext cx="8354158" cy="3911600"/>
            <a:chOff x="368" y="1616"/>
            <a:chExt cx="5701" cy="2464"/>
          </a:xfrm>
        </p:grpSpPr>
        <p:sp>
          <p:nvSpPr>
            <p:cNvPr id="22534" name="AutoShape 4"/>
            <p:cNvSpPr>
              <a:spLocks noChangeArrowheads="1"/>
            </p:cNvSpPr>
            <p:nvPr/>
          </p:nvSpPr>
          <p:spPr bwMode="auto">
            <a:xfrm>
              <a:off x="4889" y="1957"/>
              <a:ext cx="1180" cy="2123"/>
            </a:xfrm>
            <a:prstGeom prst="can">
              <a:avLst>
                <a:gd name="adj" fmla="val 13669"/>
              </a:avLst>
            </a:prstGeom>
            <a:solidFill>
              <a:schemeClr val="accent1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bIns="26280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ru-RU" altLang="ru-RU" sz="2000" b="1">
                <a:solidFill>
                  <a:srgbClr val="0B2453"/>
                </a:solidFill>
              </a:endParaRPr>
            </a:p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ru-RU" altLang="ru-RU" sz="2000" b="1">
                <a:solidFill>
                  <a:srgbClr val="0B2453"/>
                </a:solidFill>
              </a:endParaRPr>
            </a:p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ru-RU" altLang="ru-RU" sz="2000" b="1">
                <a:solidFill>
                  <a:srgbClr val="0B2453"/>
                </a:solidFill>
              </a:endParaRPr>
            </a:p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ru-RU" altLang="ru-RU" sz="2000" b="1">
                <a:solidFill>
                  <a:srgbClr val="0B2453"/>
                </a:solidFill>
              </a:endParaRPr>
            </a:p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ru-RU" altLang="ru-RU" sz="2000" b="1">
                <a:solidFill>
                  <a:srgbClr val="0B2453"/>
                </a:solidFill>
              </a:endParaRPr>
            </a:p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ru-RU" altLang="ru-RU" sz="2000" b="1">
                <a:solidFill>
                  <a:srgbClr val="0B2453"/>
                </a:solidFill>
              </a:endParaRPr>
            </a:p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ru-RU" altLang="ru-RU" sz="2000" b="1">
                <a:solidFill>
                  <a:srgbClr val="0B2453"/>
                </a:solidFill>
              </a:endParaRPr>
            </a:p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ru-RU" altLang="ru-RU" sz="2000" b="1">
                <a:solidFill>
                  <a:srgbClr val="0B2453"/>
                </a:solidFill>
              </a:endParaRPr>
            </a:p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ru-RU" altLang="ru-RU" sz="2000" b="1">
                <a:solidFill>
                  <a:srgbClr val="0B2453"/>
                </a:solidFill>
              </a:endParaRPr>
            </a:p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ru-RU" altLang="ru-RU" sz="2000" b="1">
                <a:solidFill>
                  <a:srgbClr val="0B2453"/>
                </a:solidFill>
              </a:endParaRPr>
            </a:p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2000" b="1">
                  <a:solidFill>
                    <a:srgbClr val="FFFFFF"/>
                  </a:solidFill>
                </a:rPr>
                <a:t>5%</a:t>
              </a:r>
            </a:p>
          </p:txBody>
        </p:sp>
        <p:sp>
          <p:nvSpPr>
            <p:cNvPr id="24586" name="AutoShape 5"/>
            <p:cNvSpPr>
              <a:spLocks noChangeArrowheads="1"/>
            </p:cNvSpPr>
            <p:nvPr/>
          </p:nvSpPr>
          <p:spPr bwMode="auto">
            <a:xfrm>
              <a:off x="4889" y="1717"/>
              <a:ext cx="1180" cy="2123"/>
            </a:xfrm>
            <a:prstGeom prst="can">
              <a:avLst>
                <a:gd name="adj" fmla="val 13669"/>
              </a:avLst>
            </a:prstGeom>
            <a:solidFill>
              <a:schemeClr val="accent6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000" b="1">
                  <a:solidFill>
                    <a:srgbClr val="0B2453"/>
                  </a:solidFill>
                </a:rPr>
                <a:t>95%</a:t>
              </a:r>
            </a:p>
          </p:txBody>
        </p:sp>
        <p:sp>
          <p:nvSpPr>
            <p:cNvPr id="22536" name="AutoShape 6"/>
            <p:cNvSpPr>
              <a:spLocks noChangeArrowheads="1"/>
            </p:cNvSpPr>
            <p:nvPr/>
          </p:nvSpPr>
          <p:spPr bwMode="auto">
            <a:xfrm>
              <a:off x="368" y="1616"/>
              <a:ext cx="3145" cy="998"/>
            </a:xfrm>
            <a:prstGeom prst="wedgeRoundRectCallout">
              <a:avLst>
                <a:gd name="adj1" fmla="val 92921"/>
                <a:gd name="adj2" fmla="val 70440"/>
                <a:gd name="adj3" fmla="val 16667"/>
              </a:avLst>
            </a:prstGeom>
            <a:solidFill>
              <a:schemeClr val="bg1"/>
            </a:solidFill>
            <a:ln w="222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70000"/>
                </a:spcBef>
                <a:spcAft>
                  <a:spcPct val="60000"/>
                </a:spcAft>
                <a:buClr>
                  <a:srgbClr val="1C1C1C"/>
                </a:buClr>
              </a:pPr>
              <a:r>
                <a:rPr lang="ru-RU" altLang="ru-RU" sz="2000">
                  <a:solidFill>
                    <a:srgbClr val="0B2453"/>
                  </a:solidFill>
                </a:rPr>
                <a:t>Портфель состоит на 95 % из инструментов с фиксированной доходностью (облигации, депозиты)</a:t>
              </a:r>
            </a:p>
          </p:txBody>
        </p:sp>
        <p:sp>
          <p:nvSpPr>
            <p:cNvPr id="22537" name="AutoShape 7"/>
            <p:cNvSpPr>
              <a:spLocks noChangeArrowheads="1"/>
            </p:cNvSpPr>
            <p:nvPr/>
          </p:nvSpPr>
          <p:spPr bwMode="auto">
            <a:xfrm>
              <a:off x="368" y="2840"/>
              <a:ext cx="3145" cy="1180"/>
            </a:xfrm>
            <a:prstGeom prst="wedgeRoundRectCallout">
              <a:avLst>
                <a:gd name="adj1" fmla="val 93301"/>
                <a:gd name="adj2" fmla="val 39407"/>
                <a:gd name="adj3" fmla="val 16667"/>
              </a:avLst>
            </a:prstGeom>
            <a:solidFill>
              <a:schemeClr val="bg1"/>
            </a:solidFill>
            <a:ln w="222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70000"/>
                </a:spcBef>
                <a:spcAft>
                  <a:spcPct val="60000"/>
                </a:spcAft>
                <a:buClr>
                  <a:srgbClr val="1C1C1C"/>
                </a:buClr>
              </a:pPr>
              <a:r>
                <a:rPr lang="ru-RU" altLang="ru-RU" sz="2000">
                  <a:solidFill>
                    <a:srgbClr val="0B2453"/>
                  </a:solidFill>
                </a:rPr>
                <a:t>Оставшиеся 5% это фьючерсно-опционная модель обеспечивающая исполнение заданных показателей доходности, риска и фиксацию прибыли в инвестиционном периоде.</a:t>
              </a:r>
            </a:p>
          </p:txBody>
        </p:sp>
      </p:grpSp>
      <p:sp>
        <p:nvSpPr>
          <p:cNvPr id="22533" name="Rectangle 8"/>
          <p:cNvSpPr>
            <a:spLocks noChangeArrowheads="1"/>
          </p:cNvSpPr>
          <p:nvPr/>
        </p:nvSpPr>
        <p:spPr bwMode="auto">
          <a:xfrm>
            <a:off x="633049" y="1050925"/>
            <a:ext cx="6951785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lnSpc>
                <a:spcPct val="115000"/>
              </a:lnSpc>
              <a:spcBef>
                <a:spcPct val="40000"/>
              </a:spcBef>
              <a:spcAft>
                <a:spcPct val="40000"/>
              </a:spcAft>
              <a:buClr>
                <a:srgbClr val="1C1C1C"/>
              </a:buClr>
            </a:pPr>
            <a:r>
              <a:rPr lang="ru-RU" altLang="ru-RU" sz="2000" b="1" dirty="0">
                <a:solidFill>
                  <a:srgbClr val="0B2453"/>
                </a:solidFill>
              </a:rPr>
              <a:t>Принцип формирования </a:t>
            </a:r>
            <a:r>
              <a:rPr lang="ru-RU" altLang="ru-RU" sz="2000" b="1" dirty="0" smtClean="0">
                <a:solidFill>
                  <a:srgbClr val="0B2453"/>
                </a:solidFill>
              </a:rPr>
              <a:t>СФП </a:t>
            </a:r>
            <a:r>
              <a:rPr lang="en-US" altLang="ru-RU" sz="2000" b="1" dirty="0">
                <a:solidFill>
                  <a:srgbClr val="0B2453"/>
                </a:solidFill>
              </a:rPr>
              <a:t/>
            </a:r>
            <a:br>
              <a:rPr lang="en-US" altLang="ru-RU" sz="2000" b="1" dirty="0">
                <a:solidFill>
                  <a:srgbClr val="0B2453"/>
                </a:solidFill>
              </a:rPr>
            </a:br>
            <a:r>
              <a:rPr lang="ru-RU" altLang="ru-RU" sz="2000" dirty="0">
                <a:solidFill>
                  <a:srgbClr val="0B2453"/>
                </a:solidFill>
              </a:rPr>
              <a:t>(из расчёта портфеля с риском на капитал 5%):</a:t>
            </a:r>
          </a:p>
        </p:txBody>
      </p:sp>
    </p:spTree>
    <p:extLst>
      <p:ext uri="{BB962C8B-B14F-4D97-AF65-F5344CB8AC3E}">
        <p14:creationId xmlns:p14="http://schemas.microsoft.com/office/powerpoint/2010/main" val="30858562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Нижний колонтитул 1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mtClean="0">
                <a:solidFill>
                  <a:srgbClr val="FFFFFF"/>
                </a:solidFill>
                <a:latin typeface="Calibri" pitchFamily="34" charset="0"/>
              </a:rPr>
              <a:t></a:t>
            </a:r>
            <a:r>
              <a:rPr lang="en-US" altLang="ru-RU" smtClean="0">
                <a:solidFill>
                  <a:srgbClr val="FFFFFF"/>
                </a:solidFill>
                <a:latin typeface="Calibri" pitchFamily="34" charset="0"/>
              </a:rPr>
              <a:t> </a:t>
            </a:r>
            <a:r>
              <a:rPr lang="ru-RU" altLang="ru-RU" smtClean="0">
                <a:solidFill>
                  <a:srgbClr val="FFFFFF"/>
                </a:solidFill>
                <a:latin typeface="Calibri" pitchFamily="34" charset="0"/>
              </a:rPr>
              <a:t>Н.И. Берзон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48508" y="128588"/>
            <a:ext cx="7895492" cy="519112"/>
          </a:xfrm>
        </p:spPr>
        <p:txBody>
          <a:bodyPr anchor="t"/>
          <a:lstStyle/>
          <a:p>
            <a:pPr eaLnBrk="1" hangingPunct="1"/>
            <a:r>
              <a:rPr lang="ru-RU" altLang="ru-RU" smtClean="0"/>
              <a:t>СТРУКТУРИРОВАННЫЕ ПРОДУКТЫ </a:t>
            </a:r>
          </a:p>
        </p:txBody>
      </p:sp>
      <p:cxnSp>
        <p:nvCxnSpPr>
          <p:cNvPr id="23556" name="AutoShape 5"/>
          <p:cNvCxnSpPr>
            <a:cxnSpLocks noChangeShapeType="1"/>
            <a:stCxn id="23559" idx="1"/>
            <a:endCxn id="23557" idx="1"/>
          </p:cNvCxnSpPr>
          <p:nvPr/>
        </p:nvCxnSpPr>
        <p:spPr bwMode="auto">
          <a:xfrm rot="10800000" flipH="1" flipV="1">
            <a:off x="937846" y="3675067"/>
            <a:ext cx="36635" cy="1728787"/>
          </a:xfrm>
          <a:prstGeom prst="bentConnector3">
            <a:avLst>
              <a:gd name="adj1" fmla="val -591403"/>
            </a:avLst>
          </a:prstGeom>
          <a:noFill/>
          <a:ln w="41275">
            <a:solidFill>
              <a:schemeClr val="tx1"/>
            </a:solidFill>
            <a:miter lim="800000"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557" name="AutoShape 6"/>
          <p:cNvSpPr>
            <a:spLocks noChangeArrowheads="1"/>
          </p:cNvSpPr>
          <p:nvPr/>
        </p:nvSpPr>
        <p:spPr bwMode="auto">
          <a:xfrm>
            <a:off x="974481" y="4827595"/>
            <a:ext cx="7554057" cy="11525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40000"/>
              </a:spcBef>
              <a:spcAft>
                <a:spcPct val="35000"/>
              </a:spcAft>
              <a:buClr>
                <a:srgbClr val="1C1C1C"/>
              </a:buClr>
            </a:pPr>
            <a:r>
              <a:rPr lang="ru-RU" altLang="ru-RU" sz="2000">
                <a:solidFill>
                  <a:srgbClr val="0B2453"/>
                </a:solidFill>
              </a:rPr>
              <a:t>Капитал инвестора защищён полностью, либо частично, на заранее заданном уровне (как правило, 90%), в соответствии с индивидуальными требованиями клиента.</a:t>
            </a:r>
          </a:p>
        </p:txBody>
      </p:sp>
      <p:cxnSp>
        <p:nvCxnSpPr>
          <p:cNvPr id="23558" name="AutoShape 8"/>
          <p:cNvCxnSpPr>
            <a:cxnSpLocks noChangeShapeType="1"/>
            <a:stCxn id="23560" idx="1"/>
            <a:endCxn id="23559" idx="1"/>
          </p:cNvCxnSpPr>
          <p:nvPr/>
        </p:nvCxnSpPr>
        <p:spPr bwMode="auto">
          <a:xfrm rot="10800000" flipV="1">
            <a:off x="937849" y="1947863"/>
            <a:ext cx="42497" cy="1727200"/>
          </a:xfrm>
          <a:prstGeom prst="bentConnector3">
            <a:avLst>
              <a:gd name="adj1" fmla="val 603227"/>
            </a:avLst>
          </a:prstGeom>
          <a:noFill/>
          <a:ln w="41275">
            <a:solidFill>
              <a:schemeClr val="tx1"/>
            </a:solidFill>
            <a:miter lim="800000"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559" name="AutoShape 9"/>
          <p:cNvSpPr>
            <a:spLocks noChangeArrowheads="1"/>
          </p:cNvSpPr>
          <p:nvPr/>
        </p:nvSpPr>
        <p:spPr bwMode="auto">
          <a:xfrm>
            <a:off x="937849" y="3098805"/>
            <a:ext cx="7554058" cy="11525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40000"/>
              </a:spcBef>
              <a:spcAft>
                <a:spcPct val="35000"/>
              </a:spcAft>
              <a:buClr>
                <a:srgbClr val="1C1C1C"/>
              </a:buClr>
            </a:pPr>
            <a:r>
              <a:rPr lang="ru-RU" altLang="ru-RU" sz="2000">
                <a:solidFill>
                  <a:srgbClr val="0B2453"/>
                </a:solidFill>
              </a:rPr>
              <a:t>Защита обеспечивается инструментами международных рынков, с рейтингом не ниже АА. Капитал находится на личном брокерском счёте клиента.</a:t>
            </a:r>
          </a:p>
        </p:txBody>
      </p:sp>
      <p:sp>
        <p:nvSpPr>
          <p:cNvPr id="23560" name="AutoShape 10"/>
          <p:cNvSpPr>
            <a:spLocks noChangeArrowheads="1"/>
          </p:cNvSpPr>
          <p:nvPr/>
        </p:nvSpPr>
        <p:spPr bwMode="auto">
          <a:xfrm>
            <a:off x="980343" y="1371601"/>
            <a:ext cx="7510096" cy="11525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40000"/>
              </a:spcBef>
              <a:spcAft>
                <a:spcPct val="35000"/>
              </a:spcAft>
              <a:buClr>
                <a:srgbClr val="1C1C1C"/>
              </a:buClr>
            </a:pPr>
            <a:r>
              <a:rPr lang="ru-RU" altLang="ru-RU" sz="2000">
                <a:solidFill>
                  <a:srgbClr val="0B2453"/>
                </a:solidFill>
              </a:rPr>
              <a:t>Диверсификация портфеля происходит по 4 основным мировым группам: Товары, Процентные ставки, Валюты, Фондовые индексы.</a:t>
            </a:r>
          </a:p>
        </p:txBody>
      </p:sp>
    </p:spTree>
    <p:extLst>
      <p:ext uri="{BB962C8B-B14F-4D97-AF65-F5344CB8AC3E}">
        <p14:creationId xmlns:p14="http://schemas.microsoft.com/office/powerpoint/2010/main" val="23850844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Нижний колонтитул 1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mtClean="0">
                <a:solidFill>
                  <a:srgbClr val="FFFFFF"/>
                </a:solidFill>
                <a:latin typeface="Calibri" pitchFamily="34" charset="0"/>
              </a:rPr>
              <a:t></a:t>
            </a:r>
            <a:r>
              <a:rPr lang="en-US" altLang="ru-RU" smtClean="0">
                <a:solidFill>
                  <a:srgbClr val="FFFFFF"/>
                </a:solidFill>
                <a:latin typeface="Calibri" pitchFamily="34" charset="0"/>
              </a:rPr>
              <a:t> </a:t>
            </a:r>
            <a:r>
              <a:rPr lang="ru-RU" altLang="ru-RU" smtClean="0">
                <a:solidFill>
                  <a:srgbClr val="FFFFFF"/>
                </a:solidFill>
                <a:latin typeface="Calibri" pitchFamily="34" charset="0"/>
              </a:rPr>
              <a:t>Н.И. Берзон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48508" y="128588"/>
            <a:ext cx="7895492" cy="519112"/>
          </a:xfrm>
        </p:spPr>
        <p:txBody>
          <a:bodyPr anchor="t"/>
          <a:lstStyle/>
          <a:p>
            <a:pPr eaLnBrk="1" hangingPunct="1"/>
            <a:r>
              <a:rPr lang="ru-RU" altLang="ru-RU" smtClean="0"/>
              <a:t>ПРИМЕР СТРУКТУРИРОВАННОГО ПРОДУКТА</a:t>
            </a:r>
          </a:p>
        </p:txBody>
      </p:sp>
      <p:graphicFrame>
        <p:nvGraphicFramePr>
          <p:cNvPr id="28715" name="Group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655147"/>
              </p:ext>
            </p:extLst>
          </p:nvPr>
        </p:nvGraphicFramePr>
        <p:xfrm>
          <a:off x="451339" y="3862388"/>
          <a:ext cx="8374674" cy="2470150"/>
        </p:xfrm>
        <a:graphic>
          <a:graphicData uri="http://schemas.openxmlformats.org/drawingml/2006/table">
            <a:tbl>
              <a:tblPr/>
              <a:tblGrid>
                <a:gridCol w="3760177"/>
                <a:gridCol w="1538654"/>
                <a:gridCol w="3075843"/>
              </a:tblGrid>
              <a:tr h="6399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Цена на золото относительно начального уровня, %</a:t>
                      </a:r>
                    </a:p>
                  </a:txBody>
                  <a:tcPr marL="91435" marR="91435" marT="45689" marB="4568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Барьерная цена </a:t>
                      </a:r>
                    </a:p>
                  </a:txBody>
                  <a:tcPr marL="91435" marR="91435" marT="45689" marB="45689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Процент участия при цене не выше барьерной, %</a:t>
                      </a:r>
                    </a:p>
                  </a:txBody>
                  <a:tcPr marL="91435" marR="91435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665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Ниже начального уровня</a:t>
                      </a:r>
                    </a:p>
                  </a:txBody>
                  <a:tcPr marL="91435" marR="91435" marT="45689" marB="4568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91435" marR="91435" marT="45689" marB="45689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91435" marR="91435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 пределах до 170%</a:t>
                      </a:r>
                    </a:p>
                  </a:txBody>
                  <a:tcPr marL="91435" marR="91435" marT="45689" marB="4568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1572,5</a:t>
                      </a:r>
                    </a:p>
                  </a:txBody>
                  <a:tcPr marL="91435" marR="91435" marT="45689" marB="45689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250</a:t>
                      </a:r>
                    </a:p>
                  </a:txBody>
                  <a:tcPr marL="91435" marR="91435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 пределах до 195%</a:t>
                      </a:r>
                    </a:p>
                  </a:txBody>
                  <a:tcPr marL="91435" marR="91435" marT="45689" marB="4568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1803,7</a:t>
                      </a:r>
                    </a:p>
                  </a:txBody>
                  <a:tcPr marL="91435" marR="91435" marT="45689" marB="45689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</a:t>
                      </a:r>
                    </a:p>
                  </a:txBody>
                  <a:tcPr marL="91435" marR="91435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5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 пределах до 220%</a:t>
                      </a:r>
                    </a:p>
                  </a:txBody>
                  <a:tcPr marL="91435" marR="91435" marT="45689" marB="4568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2035,0</a:t>
                      </a:r>
                    </a:p>
                  </a:txBody>
                  <a:tcPr marL="91435" marR="91435" marT="45689" marB="45689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</a:t>
                      </a:r>
                    </a:p>
                  </a:txBody>
                  <a:tcPr marL="91435" marR="91435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 пределах до 245%</a:t>
                      </a:r>
                    </a:p>
                  </a:txBody>
                  <a:tcPr marL="91435" marR="91435" marT="45689" marB="4568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2266,3</a:t>
                      </a:r>
                    </a:p>
                  </a:txBody>
                  <a:tcPr marL="91435" marR="91435" marT="45689" marB="45689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L="91435" marR="91435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34" name="Line 33"/>
          <p:cNvSpPr>
            <a:spLocks noChangeShapeType="1"/>
          </p:cNvSpPr>
          <p:nvPr/>
        </p:nvSpPr>
        <p:spPr bwMode="auto">
          <a:xfrm>
            <a:off x="762000" y="3143250"/>
            <a:ext cx="7620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B2453"/>
              </a:solidFill>
            </a:endParaRPr>
          </a:p>
        </p:txBody>
      </p:sp>
      <p:sp>
        <p:nvSpPr>
          <p:cNvPr id="25635" name="Rectangle 34"/>
          <p:cNvSpPr>
            <a:spLocks noChangeArrowheads="1"/>
          </p:cNvSpPr>
          <p:nvPr/>
        </p:nvSpPr>
        <p:spPr bwMode="auto">
          <a:xfrm>
            <a:off x="338504" y="714378"/>
            <a:ext cx="848750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chemeClr val="accent6">
                    <a:lumMod val="75000"/>
                  </a:schemeClr>
                </a:solidFill>
              </a:rPr>
              <a:t>Структурированная нота сроком обращения 2 года со 100% защитой капитала, доходность которой привязана к динамике цены на золото.</a:t>
            </a:r>
          </a:p>
        </p:txBody>
      </p:sp>
      <p:sp>
        <p:nvSpPr>
          <p:cNvPr id="28707" name="Rectangle 35"/>
          <p:cNvSpPr>
            <a:spLocks noChangeArrowheads="1"/>
          </p:cNvSpPr>
          <p:nvPr/>
        </p:nvSpPr>
        <p:spPr bwMode="auto">
          <a:xfrm>
            <a:off x="550985" y="1327150"/>
            <a:ext cx="6348046" cy="18161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med" len="lg"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 i="1" dirty="0">
                <a:solidFill>
                  <a:srgbClr val="4F4C06"/>
                </a:solidFill>
              </a:rPr>
              <a:t>Структура ноты: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>
                <a:solidFill>
                  <a:srgbClr val="0B2453"/>
                </a:solidFill>
              </a:rPr>
              <a:t>     - депозит 90% инвестированного капитала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>
                <a:solidFill>
                  <a:srgbClr val="0B2453"/>
                </a:solidFill>
              </a:rPr>
              <a:t>     - опцион на золото 10% инвестированного капитала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defRPr/>
            </a:pPr>
            <a:r>
              <a:rPr lang="ru-RU" b="1" i="1" dirty="0">
                <a:solidFill>
                  <a:srgbClr val="4F4C06"/>
                </a:solidFill>
              </a:rPr>
              <a:t>Исходные параметры: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 i="1" dirty="0">
                <a:solidFill>
                  <a:srgbClr val="0B2453"/>
                </a:solidFill>
              </a:rPr>
              <a:t>     </a:t>
            </a:r>
            <a:r>
              <a:rPr lang="ru-RU" dirty="0">
                <a:solidFill>
                  <a:srgbClr val="0B2453"/>
                </a:solidFill>
              </a:rPr>
              <a:t>- минимальный объем инвестиций = 2 000 долл.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>
                <a:solidFill>
                  <a:srgbClr val="0B2453"/>
                </a:solidFill>
              </a:rPr>
              <a:t>     - начальная цена </a:t>
            </a:r>
            <a:r>
              <a:rPr lang="ru-RU" dirty="0" smtClean="0">
                <a:solidFill>
                  <a:srgbClr val="0B2453"/>
                </a:solidFill>
              </a:rPr>
              <a:t>золота </a:t>
            </a:r>
            <a:r>
              <a:rPr lang="ru-RU" dirty="0">
                <a:solidFill>
                  <a:srgbClr val="0B2453"/>
                </a:solidFill>
              </a:rPr>
              <a:t>= </a:t>
            </a:r>
            <a:r>
              <a:rPr lang="en-US" dirty="0">
                <a:solidFill>
                  <a:srgbClr val="0B2453"/>
                </a:solidFill>
              </a:rPr>
              <a:t>$</a:t>
            </a:r>
            <a:r>
              <a:rPr lang="ru-RU" dirty="0">
                <a:solidFill>
                  <a:srgbClr val="0B2453"/>
                </a:solidFill>
              </a:rPr>
              <a:t>925</a:t>
            </a:r>
            <a:endParaRPr lang="en-US" dirty="0">
              <a:solidFill>
                <a:srgbClr val="0B2453"/>
              </a:solidFill>
            </a:endParaRPr>
          </a:p>
        </p:txBody>
      </p:sp>
      <p:sp>
        <p:nvSpPr>
          <p:cNvPr id="25637" name="Rectangle 36"/>
          <p:cNvSpPr>
            <a:spLocks noChangeArrowheads="1"/>
          </p:cNvSpPr>
          <p:nvPr/>
        </p:nvSpPr>
        <p:spPr bwMode="auto">
          <a:xfrm>
            <a:off x="451339" y="3155951"/>
            <a:ext cx="837467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b="1" i="1" dirty="0">
                <a:solidFill>
                  <a:srgbClr val="0B2453"/>
                </a:solidFill>
              </a:rPr>
              <a:t>Условия начисления дохода по ноте :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b="1" i="1" dirty="0">
                <a:solidFill>
                  <a:srgbClr val="0B2453"/>
                </a:solidFill>
              </a:rPr>
              <a:t>      </a:t>
            </a:r>
            <a:r>
              <a:rPr lang="ru-RU" altLang="ru-RU" dirty="0">
                <a:solidFill>
                  <a:srgbClr val="0B2453"/>
                </a:solidFill>
              </a:rPr>
              <a:t>100% инвестируемого капитала + доход, определяемый по шкале</a:t>
            </a:r>
          </a:p>
        </p:txBody>
      </p:sp>
    </p:spTree>
    <p:extLst>
      <p:ext uri="{BB962C8B-B14F-4D97-AF65-F5344CB8AC3E}">
        <p14:creationId xmlns:p14="http://schemas.microsoft.com/office/powerpoint/2010/main" val="5592267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Нижний колонтитул 1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mtClean="0">
                <a:solidFill>
                  <a:srgbClr val="FFFFFF"/>
                </a:solidFill>
                <a:latin typeface="Calibri" pitchFamily="34" charset="0"/>
              </a:rPr>
              <a:t></a:t>
            </a:r>
            <a:r>
              <a:rPr lang="en-US" altLang="ru-RU" smtClean="0">
                <a:solidFill>
                  <a:srgbClr val="FFFFFF"/>
                </a:solidFill>
                <a:latin typeface="Calibri" pitchFamily="34" charset="0"/>
              </a:rPr>
              <a:t> </a:t>
            </a:r>
            <a:r>
              <a:rPr lang="ru-RU" altLang="ru-RU" smtClean="0">
                <a:solidFill>
                  <a:srgbClr val="FFFFFF"/>
                </a:solidFill>
                <a:latin typeface="Calibri" pitchFamily="34" charset="0"/>
              </a:rPr>
              <a:t>Н.И. Берзон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48508" y="128588"/>
            <a:ext cx="7895492" cy="519112"/>
          </a:xfrm>
        </p:spPr>
        <p:txBody>
          <a:bodyPr anchor="t"/>
          <a:lstStyle/>
          <a:p>
            <a:pPr eaLnBrk="1" hangingPunct="1"/>
            <a:r>
              <a:rPr lang="ru-RU" altLang="ru-RU" smtClean="0"/>
              <a:t>РАСЧЕТ ДОХОДНОСТИ ПО НОТЕ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611561" y="1436690"/>
            <a:ext cx="7848872" cy="424731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ru-RU" sz="2000" b="1" dirty="0">
                <a:solidFill>
                  <a:srgbClr val="CF3950"/>
                </a:solidFill>
              </a:rPr>
              <a:t>Исходные данные: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ru-RU" sz="2000" dirty="0">
                <a:solidFill>
                  <a:srgbClr val="0B2453"/>
                </a:solidFill>
              </a:rPr>
              <a:t>Первоначальная сумма инвестиций = 2000 долл.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ru-RU" sz="2000" dirty="0">
                <a:solidFill>
                  <a:srgbClr val="0B2453"/>
                </a:solidFill>
              </a:rPr>
              <a:t>На дату окончания срока действия ноты цена золота </a:t>
            </a:r>
            <a:r>
              <a:rPr lang="en-US" sz="2000" dirty="0">
                <a:solidFill>
                  <a:srgbClr val="0B2453"/>
                </a:solidFill>
              </a:rPr>
              <a:t/>
            </a:r>
            <a:br>
              <a:rPr lang="en-US" sz="2000" dirty="0">
                <a:solidFill>
                  <a:srgbClr val="0B2453"/>
                </a:solidFill>
              </a:rPr>
            </a:br>
            <a:r>
              <a:rPr lang="ru-RU" sz="2000" dirty="0">
                <a:solidFill>
                  <a:srgbClr val="0B2453"/>
                </a:solidFill>
              </a:rPr>
              <a:t>составила </a:t>
            </a:r>
            <a:r>
              <a:rPr lang="en-US" sz="2000" dirty="0">
                <a:solidFill>
                  <a:srgbClr val="0B2453"/>
                </a:solidFill>
              </a:rPr>
              <a:t>1200</a:t>
            </a:r>
            <a:r>
              <a:rPr lang="ru-RU" sz="2000" dirty="0">
                <a:solidFill>
                  <a:srgbClr val="0B2453"/>
                </a:solidFill>
              </a:rPr>
              <a:t> долл.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endParaRPr lang="en-US" sz="2000" b="1" dirty="0">
              <a:solidFill>
                <a:srgbClr val="CC3300"/>
              </a:solidFill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ru-RU" sz="2000" b="1" dirty="0">
                <a:solidFill>
                  <a:srgbClr val="CF3950"/>
                </a:solidFill>
              </a:rPr>
              <a:t>Расчет:</a:t>
            </a:r>
            <a:endParaRPr lang="en-US" sz="2000" b="1" dirty="0">
              <a:solidFill>
                <a:srgbClr val="CF3950"/>
              </a:solidFill>
            </a:endParaRPr>
          </a:p>
          <a:p>
            <a:pPr marL="354013" indent="-354013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0B2453"/>
                </a:solidFill>
              </a:rPr>
              <a:t>1</a:t>
            </a:r>
            <a:r>
              <a:rPr lang="ru-RU" sz="2000" dirty="0">
                <a:solidFill>
                  <a:srgbClr val="0B2453"/>
                </a:solidFill>
              </a:rPr>
              <a:t>. </a:t>
            </a:r>
            <a:r>
              <a:rPr lang="en-US" sz="2000" dirty="0">
                <a:solidFill>
                  <a:srgbClr val="0B2453"/>
                </a:solidFill>
              </a:rPr>
              <a:t>	</a:t>
            </a:r>
            <a:r>
              <a:rPr lang="ru-RU" sz="2000" dirty="0">
                <a:solidFill>
                  <a:srgbClr val="0B2453"/>
                </a:solidFill>
              </a:rPr>
              <a:t>Прирост цены = (1200 – 925)/925 = 0,2973 или 29,73%</a:t>
            </a:r>
          </a:p>
          <a:p>
            <a:pPr marL="354013" indent="-354013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ru-RU" sz="2000" dirty="0">
                <a:solidFill>
                  <a:srgbClr val="0B2453"/>
                </a:solidFill>
              </a:rPr>
              <a:t>2. </a:t>
            </a:r>
            <a:r>
              <a:rPr lang="en-US" sz="2000" dirty="0">
                <a:solidFill>
                  <a:srgbClr val="0B2453"/>
                </a:solidFill>
              </a:rPr>
              <a:t>	</a:t>
            </a:r>
            <a:r>
              <a:rPr lang="ru-RU" sz="2000" dirty="0">
                <a:solidFill>
                  <a:srgbClr val="0B2453"/>
                </a:solidFill>
              </a:rPr>
              <a:t>Доходность инвестиций с учетом коэффициента </a:t>
            </a:r>
            <a:r>
              <a:rPr lang="en-US" sz="2000" dirty="0">
                <a:solidFill>
                  <a:srgbClr val="0B2453"/>
                </a:solidFill>
              </a:rPr>
              <a:t/>
            </a:r>
            <a:br>
              <a:rPr lang="en-US" sz="2000" dirty="0">
                <a:solidFill>
                  <a:srgbClr val="0B2453"/>
                </a:solidFill>
              </a:rPr>
            </a:br>
            <a:r>
              <a:rPr lang="ru-RU" sz="2000" dirty="0">
                <a:solidFill>
                  <a:srgbClr val="0B2453"/>
                </a:solidFill>
              </a:rPr>
              <a:t>участия = 0,2973 </a:t>
            </a:r>
            <a:r>
              <a:rPr lang="ru-RU" sz="2000" dirty="0">
                <a:solidFill>
                  <a:srgbClr val="0B2453"/>
                </a:solidFill>
                <a:sym typeface="Symbol" pitchFamily="18" charset="2"/>
              </a:rPr>
              <a:t></a:t>
            </a:r>
            <a:r>
              <a:rPr lang="ru-RU" sz="2000" dirty="0">
                <a:solidFill>
                  <a:srgbClr val="0B2453"/>
                </a:solidFill>
              </a:rPr>
              <a:t> 250 = 74,325%</a:t>
            </a:r>
          </a:p>
          <a:p>
            <a:pPr marL="354013" indent="-354013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ru-RU" sz="2000" dirty="0">
                <a:solidFill>
                  <a:srgbClr val="0B2453"/>
                </a:solidFill>
              </a:rPr>
              <a:t>3. </a:t>
            </a:r>
            <a:r>
              <a:rPr lang="en-US" sz="2000" dirty="0">
                <a:solidFill>
                  <a:srgbClr val="0B2453"/>
                </a:solidFill>
              </a:rPr>
              <a:t>	</a:t>
            </a:r>
            <a:r>
              <a:rPr lang="ru-RU" sz="2000" dirty="0">
                <a:solidFill>
                  <a:srgbClr val="0B2453"/>
                </a:solidFill>
              </a:rPr>
              <a:t>Конечная сумма = 2000 + 2000 </a:t>
            </a:r>
            <a:r>
              <a:rPr lang="ru-RU" sz="2000" dirty="0">
                <a:solidFill>
                  <a:srgbClr val="0B2453"/>
                </a:solidFill>
                <a:sym typeface="Symbol" pitchFamily="18" charset="2"/>
              </a:rPr>
              <a:t></a:t>
            </a:r>
            <a:r>
              <a:rPr lang="ru-RU" sz="2000" dirty="0">
                <a:solidFill>
                  <a:srgbClr val="0B2453"/>
                </a:solidFill>
              </a:rPr>
              <a:t> 74,325% = 3486,5 долл.</a:t>
            </a:r>
          </a:p>
        </p:txBody>
      </p:sp>
    </p:spTree>
    <p:extLst>
      <p:ext uri="{BB962C8B-B14F-4D97-AF65-F5344CB8AC3E}">
        <p14:creationId xmlns:p14="http://schemas.microsoft.com/office/powerpoint/2010/main" val="31236040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2" name="Rectangle 62"/>
          <p:cNvSpPr>
            <a:spLocks noGrp="1" noChangeArrowheads="1"/>
          </p:cNvSpPr>
          <p:nvPr>
            <p:ph type="title"/>
          </p:nvPr>
        </p:nvSpPr>
        <p:spPr>
          <a:xfrm>
            <a:off x="1248508" y="-52388"/>
            <a:ext cx="7895492" cy="884238"/>
          </a:xfrm>
        </p:spPr>
        <p:txBody>
          <a:bodyPr/>
          <a:lstStyle/>
          <a:p>
            <a:pPr eaLnBrk="1" hangingPunct="1">
              <a:defRPr/>
            </a:pPr>
            <a:r>
              <a:rPr lang="ru-RU"/>
              <a:t>РАСЧЕТ ДОХОДНОСТИ ПО НОТЕ </a:t>
            </a:r>
            <a:r>
              <a:rPr lang="ru-RU" sz="2400"/>
              <a:t>(при различной цене золота на момент окончания срока действия ноты)</a:t>
            </a:r>
          </a:p>
        </p:txBody>
      </p:sp>
      <p:sp>
        <p:nvSpPr>
          <p:cNvPr id="27651" name="Нижний колонтитул 2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mtClean="0">
                <a:solidFill>
                  <a:srgbClr val="FFFFFF"/>
                </a:solidFill>
                <a:latin typeface="Calibri" pitchFamily="34" charset="0"/>
              </a:rPr>
              <a:t></a:t>
            </a:r>
            <a:r>
              <a:rPr lang="en-US" altLang="ru-RU" smtClean="0">
                <a:solidFill>
                  <a:srgbClr val="FFFFFF"/>
                </a:solidFill>
                <a:latin typeface="Calibri" pitchFamily="34" charset="0"/>
              </a:rPr>
              <a:t> </a:t>
            </a:r>
            <a:r>
              <a:rPr lang="ru-RU" altLang="ru-RU" smtClean="0">
                <a:solidFill>
                  <a:srgbClr val="FFFFFF"/>
                </a:solidFill>
                <a:latin typeface="Calibri" pitchFamily="34" charset="0"/>
              </a:rPr>
              <a:t>Н.И. Берзон</a:t>
            </a:r>
          </a:p>
        </p:txBody>
      </p:sp>
      <p:graphicFrame>
        <p:nvGraphicFramePr>
          <p:cNvPr id="30783" name="Group 63"/>
          <p:cNvGraphicFramePr>
            <a:graphicFrameLocks noGrp="1"/>
          </p:cNvGraphicFramePr>
          <p:nvPr>
            <p:ph idx="4294967295"/>
          </p:nvPr>
        </p:nvGraphicFramePr>
        <p:xfrm>
          <a:off x="351694" y="2514600"/>
          <a:ext cx="8472853" cy="3507542"/>
        </p:xfrm>
        <a:graphic>
          <a:graphicData uri="http://schemas.openxmlformats.org/drawingml/2006/table">
            <a:tbl>
              <a:tblPr/>
              <a:tblGrid>
                <a:gridCol w="1660281"/>
                <a:gridCol w="1991457"/>
                <a:gridCol w="1415562"/>
                <a:gridCol w="1658815"/>
                <a:gridCol w="1746738"/>
              </a:tblGrid>
              <a:tr h="10066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Цена золота на дату окончания</a:t>
                      </a:r>
                    </a:p>
                  </a:txBody>
                  <a:tcPr marL="91443" marR="91443"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Комментарий</a:t>
                      </a:r>
                    </a:p>
                  </a:txBody>
                  <a:tcPr marL="91443" marR="91443" marT="45726" marB="45726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Рост цены, %</a:t>
                      </a:r>
                    </a:p>
                  </a:txBody>
                  <a:tcPr marL="91443" marR="91443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Процент участия</a:t>
                      </a:r>
                    </a:p>
                  </a:txBody>
                  <a:tcPr marL="91443" marR="91443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Сумма при погашении ноты</a:t>
                      </a:r>
                    </a:p>
                  </a:txBody>
                  <a:tcPr marL="91443" marR="91443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658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890</a:t>
                      </a:r>
                    </a:p>
                  </a:txBody>
                  <a:tcPr marL="91443" marR="91443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-3,8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2000,0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</a:t>
                      </a:r>
                    </a:p>
                  </a:txBody>
                  <a:tcPr marL="91443" marR="91443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8,11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250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2405,5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1200</a:t>
                      </a:r>
                    </a:p>
                  </a:txBody>
                  <a:tcPr marL="91443" marR="91443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29,73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250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3486,5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1600</a:t>
                      </a:r>
                    </a:p>
                  </a:txBody>
                  <a:tcPr marL="91443" marR="91443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пробит барьер 1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72,97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4919,9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1900</a:t>
                      </a:r>
                    </a:p>
                  </a:txBody>
                  <a:tcPr marL="91443" marR="91443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пробит барьер 2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105,41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5162,2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2100</a:t>
                      </a:r>
                    </a:p>
                  </a:txBody>
                  <a:tcPr marL="91443" marR="91443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пробит барьер 3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127,0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4540,0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704" name="Text Box 58"/>
          <p:cNvSpPr txBox="1">
            <a:spLocks noChangeArrowheads="1"/>
          </p:cNvSpPr>
          <p:nvPr/>
        </p:nvSpPr>
        <p:spPr bwMode="auto">
          <a:xfrm>
            <a:off x="353158" y="1628775"/>
            <a:ext cx="803526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2000" b="1" dirty="0">
                <a:solidFill>
                  <a:schemeClr val="accent6">
                    <a:lumMod val="75000"/>
                  </a:schemeClr>
                </a:solidFill>
              </a:rPr>
              <a:t>Первоначальная сумма инвестиций составляет 2000 долл.</a:t>
            </a:r>
          </a:p>
        </p:txBody>
      </p:sp>
    </p:spTree>
    <p:extLst>
      <p:ext uri="{BB962C8B-B14F-4D97-AF65-F5344CB8AC3E}">
        <p14:creationId xmlns:p14="http://schemas.microsoft.com/office/powerpoint/2010/main" val="35537925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96" name="Rectangle 52"/>
          <p:cNvSpPr>
            <a:spLocks noGrp="1" noChangeArrowheads="1"/>
          </p:cNvSpPr>
          <p:nvPr>
            <p:ph type="title"/>
          </p:nvPr>
        </p:nvSpPr>
        <p:spPr>
          <a:xfrm>
            <a:off x="1248508" y="128589"/>
            <a:ext cx="7895492" cy="523875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/>
              <a:t>РАСЧЕТ ДОХОДНОСТИ ПО </a:t>
            </a:r>
            <a:r>
              <a:rPr lang="ru-RU" dirty="0" smtClean="0"/>
              <a:t>ОПЦИОНУ</a:t>
            </a:r>
            <a:r>
              <a:rPr lang="en-US" dirty="0" smtClean="0"/>
              <a:t> </a:t>
            </a:r>
            <a:r>
              <a:rPr lang="ru-RU" dirty="0" smtClean="0"/>
              <a:t>В </a:t>
            </a:r>
            <a:r>
              <a:rPr lang="ru-RU" dirty="0"/>
              <a:t>ЗОЛОТО</a:t>
            </a:r>
          </a:p>
        </p:txBody>
      </p:sp>
      <p:sp>
        <p:nvSpPr>
          <p:cNvPr id="28675" name="Нижний колонтитул 2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mtClean="0">
                <a:solidFill>
                  <a:srgbClr val="FFFFFF"/>
                </a:solidFill>
                <a:latin typeface="Calibri" pitchFamily="34" charset="0"/>
              </a:rPr>
              <a:t></a:t>
            </a:r>
            <a:r>
              <a:rPr lang="en-US" altLang="ru-RU" smtClean="0">
                <a:solidFill>
                  <a:srgbClr val="FFFFFF"/>
                </a:solidFill>
                <a:latin typeface="Calibri" pitchFamily="34" charset="0"/>
              </a:rPr>
              <a:t> </a:t>
            </a:r>
            <a:r>
              <a:rPr lang="ru-RU" altLang="ru-RU" smtClean="0">
                <a:solidFill>
                  <a:srgbClr val="FFFFFF"/>
                </a:solidFill>
                <a:latin typeface="Calibri" pitchFamily="34" charset="0"/>
              </a:rPr>
              <a:t>Н.И. Берзон</a:t>
            </a:r>
          </a:p>
        </p:txBody>
      </p:sp>
      <p:graphicFrame>
        <p:nvGraphicFramePr>
          <p:cNvPr id="31797" name="Group 53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763097176"/>
              </p:ext>
            </p:extLst>
          </p:nvPr>
        </p:nvGraphicFramePr>
        <p:xfrm>
          <a:off x="351693" y="4748213"/>
          <a:ext cx="8374674" cy="1633536"/>
        </p:xfrm>
        <a:graphic>
          <a:graphicData uri="http://schemas.openxmlformats.org/drawingml/2006/table">
            <a:tbl>
              <a:tblPr/>
              <a:tblGrid>
                <a:gridCol w="2259623"/>
                <a:gridCol w="1727689"/>
                <a:gridCol w="1994388"/>
                <a:gridCol w="2392974"/>
              </a:tblGrid>
              <a:tr h="6278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Варианты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(цена золота, долл.)</a:t>
                      </a:r>
                    </a:p>
                  </a:txBody>
                  <a:tcPr marL="91435" marR="91435"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Действия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 опционом</a:t>
                      </a:r>
                    </a:p>
                  </a:txBody>
                  <a:tcPr marL="91435" marR="91435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Доход (потери)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 опциону, долл.</a:t>
                      </a:r>
                    </a:p>
                  </a:txBody>
                  <a:tcPr marL="91435" marR="91435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Доход (потери)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 20 опционам, долл.</a:t>
                      </a:r>
                    </a:p>
                  </a:txBody>
                  <a:tcPr marL="91435" marR="91435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35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</a:t>
                      </a:r>
                    </a:p>
                  </a:txBody>
                  <a:tcPr marL="91435" marR="91435"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Исполняется</a:t>
                      </a:r>
                    </a:p>
                  </a:txBody>
                  <a:tcPr marL="91435" marR="91435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1000-930-10=60</a:t>
                      </a:r>
                    </a:p>
                  </a:txBody>
                  <a:tcPr marL="91435" marR="91435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1200</a:t>
                      </a:r>
                    </a:p>
                  </a:txBody>
                  <a:tcPr marL="91435" marR="91435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1200</a:t>
                      </a:r>
                    </a:p>
                  </a:txBody>
                  <a:tcPr marL="91435" marR="91435"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Исполняется</a:t>
                      </a:r>
                    </a:p>
                  </a:txBody>
                  <a:tcPr marL="91435" marR="91435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1200-930-10=260</a:t>
                      </a:r>
                    </a:p>
                  </a:txBody>
                  <a:tcPr marL="91435" marR="91435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5200</a:t>
                      </a:r>
                    </a:p>
                  </a:txBody>
                  <a:tcPr marL="91435" marR="91435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890</a:t>
                      </a:r>
                    </a:p>
                  </a:txBody>
                  <a:tcPr marL="91435" marR="91435"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Не исполняется</a:t>
                      </a:r>
                    </a:p>
                  </a:txBody>
                  <a:tcPr marL="91435" marR="91435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-10</a:t>
                      </a:r>
                    </a:p>
                  </a:txBody>
                  <a:tcPr marL="91435" marR="91435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-200</a:t>
                      </a:r>
                    </a:p>
                  </a:txBody>
                  <a:tcPr marL="91435" marR="91435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8703" name="Группа 19"/>
          <p:cNvGrpSpPr>
            <a:grpSpLocks/>
          </p:cNvGrpSpPr>
          <p:nvPr/>
        </p:nvGrpSpPr>
        <p:grpSpPr bwMode="auto">
          <a:xfrm>
            <a:off x="1670540" y="2357438"/>
            <a:ext cx="6241898" cy="1993702"/>
            <a:chOff x="1809728" y="2424113"/>
            <a:chExt cx="6762081" cy="1993702"/>
          </a:xfrm>
        </p:grpSpPr>
        <p:sp>
          <p:nvSpPr>
            <p:cNvPr id="28706" name="Text Box 3"/>
            <p:cNvSpPr txBox="1">
              <a:spLocks noChangeArrowheads="1"/>
            </p:cNvSpPr>
            <p:nvPr/>
          </p:nvSpPr>
          <p:spPr bwMode="auto">
            <a:xfrm>
              <a:off x="2109788" y="4110038"/>
              <a:ext cx="101441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B2453"/>
                  </a:solidFill>
                </a:rPr>
                <a:t>Потери</a:t>
              </a:r>
            </a:p>
          </p:txBody>
        </p:sp>
        <p:sp>
          <p:nvSpPr>
            <p:cNvPr id="28707" name="Line 5"/>
            <p:cNvSpPr>
              <a:spLocks noChangeShapeType="1"/>
            </p:cNvSpPr>
            <p:nvPr/>
          </p:nvSpPr>
          <p:spPr bwMode="auto">
            <a:xfrm flipH="1">
              <a:off x="3003550" y="2643182"/>
              <a:ext cx="4763" cy="165418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1600">
                <a:solidFill>
                  <a:srgbClr val="0B2453"/>
                </a:solidFill>
              </a:endParaRPr>
            </a:p>
          </p:txBody>
        </p:sp>
        <p:sp>
          <p:nvSpPr>
            <p:cNvPr id="28708" name="Line 6"/>
            <p:cNvSpPr>
              <a:spLocks noChangeShapeType="1"/>
            </p:cNvSpPr>
            <p:nvPr/>
          </p:nvSpPr>
          <p:spPr bwMode="auto">
            <a:xfrm>
              <a:off x="3003550" y="3648076"/>
              <a:ext cx="50688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1600">
                <a:solidFill>
                  <a:srgbClr val="0B2453"/>
                </a:solidFill>
              </a:endParaRPr>
            </a:p>
          </p:txBody>
        </p:sp>
        <p:sp>
          <p:nvSpPr>
            <p:cNvPr id="28709" name="Text Box 7"/>
            <p:cNvSpPr txBox="1">
              <a:spLocks noChangeArrowheads="1"/>
            </p:cNvSpPr>
            <p:nvPr/>
          </p:nvSpPr>
          <p:spPr bwMode="auto">
            <a:xfrm>
              <a:off x="1809728" y="2500306"/>
              <a:ext cx="131127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B2453"/>
                  </a:solidFill>
                </a:rPr>
                <a:t>Выигрыш</a:t>
              </a:r>
            </a:p>
          </p:txBody>
        </p:sp>
        <p:sp>
          <p:nvSpPr>
            <p:cNvPr id="28710" name="Text Box 8"/>
            <p:cNvSpPr txBox="1">
              <a:spLocks noChangeArrowheads="1"/>
            </p:cNvSpPr>
            <p:nvPr/>
          </p:nvSpPr>
          <p:spPr bwMode="auto">
            <a:xfrm>
              <a:off x="2613025" y="3505201"/>
              <a:ext cx="31115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ru-RU">
                  <a:solidFill>
                    <a:srgbClr val="0B2453"/>
                  </a:solidFill>
                </a:rPr>
                <a:t>0</a:t>
              </a:r>
            </a:p>
          </p:txBody>
        </p:sp>
        <p:sp>
          <p:nvSpPr>
            <p:cNvPr id="28711" name="Text Box 9"/>
            <p:cNvSpPr txBox="1">
              <a:spLocks noChangeArrowheads="1"/>
            </p:cNvSpPr>
            <p:nvPr/>
          </p:nvSpPr>
          <p:spPr bwMode="auto">
            <a:xfrm>
              <a:off x="2300685" y="3863976"/>
              <a:ext cx="76478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ru-RU" sz="1600" dirty="0">
                  <a:solidFill>
                    <a:srgbClr val="0B2453"/>
                  </a:solidFill>
                </a:rPr>
                <a:t>-10</a:t>
              </a:r>
            </a:p>
          </p:txBody>
        </p:sp>
        <p:sp>
          <p:nvSpPr>
            <p:cNvPr id="28712" name="Line 10"/>
            <p:cNvSpPr>
              <a:spLocks noChangeShapeType="1"/>
            </p:cNvSpPr>
            <p:nvPr/>
          </p:nvSpPr>
          <p:spPr bwMode="auto">
            <a:xfrm>
              <a:off x="3003550" y="4008438"/>
              <a:ext cx="2027238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1600">
                <a:solidFill>
                  <a:srgbClr val="0B2453"/>
                </a:solidFill>
              </a:endParaRPr>
            </a:p>
          </p:txBody>
        </p:sp>
        <p:sp>
          <p:nvSpPr>
            <p:cNvPr id="28713" name="Line 11"/>
            <p:cNvSpPr>
              <a:spLocks noChangeShapeType="1"/>
            </p:cNvSpPr>
            <p:nvPr/>
          </p:nvSpPr>
          <p:spPr bwMode="auto">
            <a:xfrm flipV="1">
              <a:off x="5030788" y="2424113"/>
              <a:ext cx="1638300" cy="1584325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1600">
                <a:solidFill>
                  <a:srgbClr val="0B2453"/>
                </a:solidFill>
              </a:endParaRPr>
            </a:p>
          </p:txBody>
        </p:sp>
        <p:sp>
          <p:nvSpPr>
            <p:cNvPr id="28714" name="Line 12"/>
            <p:cNvSpPr>
              <a:spLocks noChangeShapeType="1"/>
            </p:cNvSpPr>
            <p:nvPr/>
          </p:nvSpPr>
          <p:spPr bwMode="auto">
            <a:xfrm flipV="1">
              <a:off x="5030788" y="3576638"/>
              <a:ext cx="0" cy="431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1600">
                <a:solidFill>
                  <a:srgbClr val="0B2453"/>
                </a:solidFill>
              </a:endParaRPr>
            </a:p>
          </p:txBody>
        </p:sp>
        <p:sp>
          <p:nvSpPr>
            <p:cNvPr id="28715" name="Text Box 13"/>
            <p:cNvSpPr txBox="1">
              <a:spLocks noChangeArrowheads="1"/>
            </p:cNvSpPr>
            <p:nvPr/>
          </p:nvSpPr>
          <p:spPr bwMode="auto">
            <a:xfrm>
              <a:off x="4657725" y="3349626"/>
              <a:ext cx="60642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ru-RU" sz="1600">
                  <a:solidFill>
                    <a:srgbClr val="0B2453"/>
                  </a:solidFill>
                </a:rPr>
                <a:t>930</a:t>
              </a:r>
            </a:p>
          </p:txBody>
        </p:sp>
        <p:sp>
          <p:nvSpPr>
            <p:cNvPr id="28716" name="Text Box 14"/>
            <p:cNvSpPr txBox="1">
              <a:spLocks noChangeArrowheads="1"/>
            </p:cNvSpPr>
            <p:nvPr/>
          </p:nvSpPr>
          <p:spPr bwMode="auto">
            <a:xfrm>
              <a:off x="5186363" y="3648076"/>
              <a:ext cx="68738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ru-RU" sz="1600">
                  <a:solidFill>
                    <a:srgbClr val="0B2453"/>
                  </a:solidFill>
                </a:rPr>
                <a:t>940</a:t>
              </a:r>
            </a:p>
          </p:txBody>
        </p:sp>
        <p:sp>
          <p:nvSpPr>
            <p:cNvPr id="28717" name="Text Box 15"/>
            <p:cNvSpPr txBox="1">
              <a:spLocks noChangeArrowheads="1"/>
            </p:cNvSpPr>
            <p:nvPr/>
          </p:nvSpPr>
          <p:spPr bwMode="auto">
            <a:xfrm>
              <a:off x="7194551" y="3646488"/>
              <a:ext cx="137725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B2453"/>
                  </a:solidFill>
                </a:rPr>
                <a:t>Цена актива</a:t>
              </a:r>
            </a:p>
          </p:txBody>
        </p:sp>
      </p:grpSp>
      <p:sp>
        <p:nvSpPr>
          <p:cNvPr id="28704" name="Text Box 16"/>
          <p:cNvSpPr txBox="1">
            <a:spLocks noChangeArrowheads="1"/>
          </p:cNvSpPr>
          <p:nvPr/>
        </p:nvSpPr>
        <p:spPr bwMode="auto">
          <a:xfrm>
            <a:off x="353162" y="4365632"/>
            <a:ext cx="7398726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Результаты инвестирования 1 опционного контракта</a:t>
            </a:r>
          </a:p>
        </p:txBody>
      </p:sp>
      <p:sp>
        <p:nvSpPr>
          <p:cNvPr id="28705" name="Rectangle 44"/>
          <p:cNvSpPr>
            <a:spLocks noChangeArrowheads="1"/>
          </p:cNvSpPr>
          <p:nvPr/>
        </p:nvSpPr>
        <p:spPr bwMode="auto">
          <a:xfrm>
            <a:off x="383934" y="852489"/>
            <a:ext cx="8508023" cy="157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b="1" i="1">
                <a:solidFill>
                  <a:srgbClr val="CF3950"/>
                </a:solidFill>
              </a:rPr>
              <a:t>Исходные данные: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ru-RU" altLang="ru-RU">
                <a:solidFill>
                  <a:srgbClr val="0B2453"/>
                </a:solidFill>
              </a:rPr>
              <a:t>10% средств (200 долл.) идут на приобретение опционных контрактов с ценой исполнения 930 долл.  Цена 1 опционного контракта = 10 долл. Приобретается 20 контрактов, т.е. уплачивается премия 200 долл. 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ru-RU" altLang="ru-RU">
                <a:solidFill>
                  <a:srgbClr val="0B2453"/>
                </a:solidFill>
              </a:rPr>
              <a:t>90% средств размещается на депозите.</a:t>
            </a:r>
          </a:p>
        </p:txBody>
      </p:sp>
    </p:spTree>
    <p:extLst>
      <p:ext uri="{BB962C8B-B14F-4D97-AF65-F5344CB8AC3E}">
        <p14:creationId xmlns:p14="http://schemas.microsoft.com/office/powerpoint/2010/main" val="1745444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428629"/>
            <a:ext cx="7213599" cy="41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prstClr val="white"/>
                </a:solidFill>
                <a:latin typeface="Myriad Pro"/>
              </a:rPr>
              <a:t>ТЕМА </a:t>
            </a:r>
            <a:r>
              <a:rPr lang="ru-RU" sz="2000" b="1" dirty="0" smtClean="0">
                <a:solidFill>
                  <a:prstClr val="white"/>
                </a:solidFill>
                <a:latin typeface="Myriad Pro"/>
              </a:rPr>
              <a:t>6: Гибридные финансовые инструменты</a:t>
            </a:r>
            <a:endParaRPr lang="ru-RU" sz="2000" b="1" dirty="0">
              <a:solidFill>
                <a:prstClr val="white"/>
              </a:solidFill>
              <a:latin typeface="Myriad Pro"/>
            </a:endParaRPr>
          </a:p>
        </p:txBody>
      </p:sp>
      <p:sp>
        <p:nvSpPr>
          <p:cNvPr id="14346" name="Rectangle 12"/>
          <p:cNvSpPr>
            <a:spLocks noChangeArrowheads="1"/>
          </p:cNvSpPr>
          <p:nvPr/>
        </p:nvSpPr>
        <p:spPr bwMode="auto">
          <a:xfrm>
            <a:off x="2123728" y="2144172"/>
            <a:ext cx="5563466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defTabSz="457200" fontAlgn="base">
              <a:spcBef>
                <a:spcPct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ru-RU" b="1" dirty="0" smtClean="0">
                <a:solidFill>
                  <a:srgbClr val="003F82"/>
                </a:solidFill>
                <a:latin typeface="Arial" charset="0"/>
              </a:rPr>
              <a:t>Эволюция и трансформация финансовых инструментов</a:t>
            </a:r>
          </a:p>
          <a:p>
            <a:pPr marL="342900" indent="-342900" defTabSz="457200" fontAlgn="base">
              <a:spcBef>
                <a:spcPct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ru-RU" b="1" dirty="0" smtClean="0">
                <a:solidFill>
                  <a:srgbClr val="003F82"/>
                </a:solidFill>
                <a:latin typeface="Arial" charset="0"/>
              </a:rPr>
              <a:t>Конвертируемые ценные бумаги</a:t>
            </a:r>
          </a:p>
          <a:p>
            <a:pPr marL="342900" indent="-342900" defTabSz="457200" fontAlgn="base">
              <a:spcBef>
                <a:spcPct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ru-RU" b="1" dirty="0" smtClean="0">
                <a:solidFill>
                  <a:srgbClr val="003F82"/>
                </a:solidFill>
                <a:latin typeface="Arial" charset="0"/>
              </a:rPr>
              <a:t>Структурированные финансовые продукты</a:t>
            </a:r>
            <a:endParaRPr lang="ru-RU" b="1" dirty="0">
              <a:solidFill>
                <a:srgbClr val="003F82"/>
              </a:solidFill>
              <a:latin typeface="Arial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2" y="178275"/>
            <a:ext cx="889307" cy="940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6414867"/>
            <a:ext cx="6873766" cy="224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822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Нижний колонтитул 1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mtClean="0">
                <a:solidFill>
                  <a:srgbClr val="FFFFFF"/>
                </a:solidFill>
                <a:latin typeface="Calibri" pitchFamily="34" charset="0"/>
              </a:rPr>
              <a:t></a:t>
            </a:r>
            <a:r>
              <a:rPr lang="en-US" altLang="ru-RU" smtClean="0">
                <a:solidFill>
                  <a:srgbClr val="FFFFFF"/>
                </a:solidFill>
                <a:latin typeface="Calibri" pitchFamily="34" charset="0"/>
              </a:rPr>
              <a:t> </a:t>
            </a:r>
            <a:r>
              <a:rPr lang="ru-RU" altLang="ru-RU" smtClean="0">
                <a:solidFill>
                  <a:srgbClr val="FFFFFF"/>
                </a:solidFill>
                <a:latin typeface="Calibri" pitchFamily="34" charset="0"/>
              </a:rPr>
              <a:t>Н.И. Берзон</a:t>
            </a: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48508" y="128588"/>
            <a:ext cx="7895492" cy="519112"/>
          </a:xfrm>
        </p:spPr>
        <p:txBody>
          <a:bodyPr anchor="t"/>
          <a:lstStyle/>
          <a:p>
            <a:pPr eaLnBrk="1" hangingPunct="1"/>
            <a:r>
              <a:rPr lang="ru-RU" altLang="ru-RU" smtClean="0"/>
              <a:t>РЕЗУЛЬТАТЫ ИНВЕСТИРОВАНИЯ</a:t>
            </a:r>
          </a:p>
        </p:txBody>
      </p:sp>
      <p:graphicFrame>
        <p:nvGraphicFramePr>
          <p:cNvPr id="32842" name="Group 74"/>
          <p:cNvGraphicFramePr>
            <a:graphicFrameLocks noGrp="1"/>
          </p:cNvGraphicFramePr>
          <p:nvPr>
            <p:ph idx="4294967295"/>
          </p:nvPr>
        </p:nvGraphicFramePr>
        <p:xfrm>
          <a:off x="410310" y="1052513"/>
          <a:ext cx="8382001" cy="5124450"/>
        </p:xfrm>
        <a:graphic>
          <a:graphicData uri="http://schemas.openxmlformats.org/drawingml/2006/table">
            <a:tbl>
              <a:tblPr/>
              <a:tblGrid>
                <a:gridCol w="394189"/>
                <a:gridCol w="4730262"/>
                <a:gridCol w="1197219"/>
                <a:gridCol w="1063869"/>
                <a:gridCol w="996462"/>
              </a:tblGrid>
              <a:tr h="396897"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ВАРИАНТЫ (долл.)</a:t>
                      </a:r>
                    </a:p>
                  </a:txBody>
                  <a:tcPr marT="45729" marB="45729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9798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Цена = 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Цена = 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1200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Цена = 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890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3968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Сумма погашения ноты по расчету, %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2405,5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3486,5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Цена золота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1200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890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Доход по 20 опционным контрактам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1200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5200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Средства на депозите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1800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1800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1800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Доход от инвестирования 1800 долл. из расчета (8% годовых за 2 года)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299,5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299,5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299,5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Средства на момент окончания срока инвестирования, всего (3+4+5)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3299,5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7299,5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2099,5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Выплаты инвестору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2405,5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3486,5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Доход банка после выплаты инвестору суммы погашения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894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3813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99,5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5574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7" name="Rectangle 45"/>
          <p:cNvSpPr>
            <a:spLocks noGrp="1" noChangeArrowheads="1"/>
          </p:cNvSpPr>
          <p:nvPr>
            <p:ph type="title"/>
          </p:nvPr>
        </p:nvSpPr>
        <p:spPr>
          <a:xfrm>
            <a:off x="1314454" y="-84137"/>
            <a:ext cx="7644911" cy="946151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/>
              <a:t>ТРАНСФОРМАЦИЯ ФИНАНСОВЫХ </a:t>
            </a:r>
            <a:r>
              <a:rPr lang="ru-RU" dirty="0" smtClean="0"/>
              <a:t>ИНСТРУМЕНТОВ</a:t>
            </a:r>
            <a:r>
              <a:rPr lang="ru-RU" dirty="0"/>
              <a:t>: ОТ ПРОСТОГО К СЛОЖНОМУ</a:t>
            </a:r>
          </a:p>
        </p:txBody>
      </p:sp>
      <p:sp>
        <p:nvSpPr>
          <p:cNvPr id="5123" name="Нижний колонтитул 2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mtClean="0">
                <a:solidFill>
                  <a:srgbClr val="FFFFFF"/>
                </a:solidFill>
                <a:latin typeface="Calibri" pitchFamily="34" charset="0"/>
              </a:rPr>
              <a:t></a:t>
            </a:r>
            <a:r>
              <a:rPr lang="en-US" altLang="ru-RU" smtClean="0">
                <a:solidFill>
                  <a:srgbClr val="FFFFFF"/>
                </a:solidFill>
                <a:latin typeface="Calibri" pitchFamily="34" charset="0"/>
              </a:rPr>
              <a:t> </a:t>
            </a:r>
            <a:r>
              <a:rPr lang="ru-RU" altLang="ru-RU" smtClean="0">
                <a:solidFill>
                  <a:srgbClr val="FFFFFF"/>
                </a:solidFill>
                <a:latin typeface="Calibri" pitchFamily="34" charset="0"/>
              </a:rPr>
              <a:t>Н.И. Берзон</a:t>
            </a:r>
          </a:p>
        </p:txBody>
      </p:sp>
      <p:grpSp>
        <p:nvGrpSpPr>
          <p:cNvPr id="5124" name="Group 46"/>
          <p:cNvGrpSpPr>
            <a:grpSpLocks/>
          </p:cNvGrpSpPr>
          <p:nvPr/>
        </p:nvGrpSpPr>
        <p:grpSpPr bwMode="auto">
          <a:xfrm>
            <a:off x="611562" y="1052736"/>
            <a:ext cx="7761649" cy="5330602"/>
            <a:chOff x="467" y="709"/>
            <a:chExt cx="5247" cy="3312"/>
          </a:xfrm>
        </p:grpSpPr>
        <p:sp>
          <p:nvSpPr>
            <p:cNvPr id="5125" name="Text Box 4"/>
            <p:cNvSpPr txBox="1">
              <a:spLocks noChangeArrowheads="1"/>
            </p:cNvSpPr>
            <p:nvPr/>
          </p:nvSpPr>
          <p:spPr bwMode="auto">
            <a:xfrm>
              <a:off x="614" y="845"/>
              <a:ext cx="1229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ru-RU">
                  <a:solidFill>
                    <a:srgbClr val="0B2453"/>
                  </a:solidFill>
                </a:rPr>
                <a:t>Акции обыкновенные</a:t>
              </a:r>
            </a:p>
          </p:txBody>
        </p:sp>
        <p:sp>
          <p:nvSpPr>
            <p:cNvPr id="5126" name="Rectangle 5"/>
            <p:cNvSpPr>
              <a:spLocks noChangeArrowheads="1"/>
            </p:cNvSpPr>
            <p:nvPr/>
          </p:nvSpPr>
          <p:spPr bwMode="auto">
            <a:xfrm>
              <a:off x="614" y="800"/>
              <a:ext cx="1229" cy="45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ru-RU" altLang="ru-RU">
                <a:solidFill>
                  <a:srgbClr val="0B2453"/>
                </a:solidFill>
              </a:endParaRPr>
            </a:p>
          </p:txBody>
        </p:sp>
        <p:sp>
          <p:nvSpPr>
            <p:cNvPr id="5127" name="Text Box 6"/>
            <p:cNvSpPr txBox="1">
              <a:spLocks noChangeArrowheads="1"/>
            </p:cNvSpPr>
            <p:nvPr/>
          </p:nvSpPr>
          <p:spPr bwMode="auto">
            <a:xfrm>
              <a:off x="2486" y="800"/>
              <a:ext cx="126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ru-RU">
                  <a:solidFill>
                    <a:srgbClr val="0B2453"/>
                  </a:solidFill>
                </a:rPr>
                <a:t>Облигации</a:t>
              </a:r>
            </a:p>
          </p:txBody>
        </p:sp>
        <p:sp>
          <p:nvSpPr>
            <p:cNvPr id="5128" name="Rectangle 7"/>
            <p:cNvSpPr>
              <a:spLocks noChangeArrowheads="1"/>
            </p:cNvSpPr>
            <p:nvPr/>
          </p:nvSpPr>
          <p:spPr bwMode="auto">
            <a:xfrm>
              <a:off x="2481" y="710"/>
              <a:ext cx="1278" cy="45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ru-RU" altLang="ru-RU">
                <a:solidFill>
                  <a:srgbClr val="0B2453"/>
                </a:solidFill>
              </a:endParaRPr>
            </a:p>
          </p:txBody>
        </p:sp>
        <p:sp>
          <p:nvSpPr>
            <p:cNvPr id="5129" name="Text Box 8"/>
            <p:cNvSpPr txBox="1">
              <a:spLocks noChangeArrowheads="1"/>
            </p:cNvSpPr>
            <p:nvPr/>
          </p:nvSpPr>
          <p:spPr bwMode="auto">
            <a:xfrm>
              <a:off x="4250" y="709"/>
              <a:ext cx="1464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ru-RU">
                  <a:solidFill>
                    <a:srgbClr val="0B2453"/>
                  </a:solidFill>
                </a:rPr>
                <a:t>Производные финансовые инструменты </a:t>
              </a:r>
            </a:p>
          </p:txBody>
        </p:sp>
        <p:sp>
          <p:nvSpPr>
            <p:cNvPr id="5130" name="Rectangle 9"/>
            <p:cNvSpPr>
              <a:spLocks noChangeArrowheads="1"/>
            </p:cNvSpPr>
            <p:nvPr/>
          </p:nvSpPr>
          <p:spPr bwMode="auto">
            <a:xfrm>
              <a:off x="4294" y="709"/>
              <a:ext cx="1376" cy="54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ru-RU" altLang="ru-RU">
                <a:solidFill>
                  <a:srgbClr val="0B2453"/>
                </a:solidFill>
              </a:endParaRPr>
            </a:p>
          </p:txBody>
        </p:sp>
        <p:sp>
          <p:nvSpPr>
            <p:cNvPr id="5131" name="Text Box 10"/>
            <p:cNvSpPr txBox="1">
              <a:spLocks noChangeArrowheads="1"/>
            </p:cNvSpPr>
            <p:nvPr/>
          </p:nvSpPr>
          <p:spPr bwMode="auto">
            <a:xfrm>
              <a:off x="467" y="1435"/>
              <a:ext cx="1523" cy="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ru-RU" sz="1600" dirty="0">
                  <a:solidFill>
                    <a:srgbClr val="0B2453"/>
                  </a:solidFill>
                </a:rPr>
                <a:t>Акции привилегированные </a:t>
              </a:r>
            </a:p>
          </p:txBody>
        </p:sp>
        <p:sp>
          <p:nvSpPr>
            <p:cNvPr id="5132" name="Rectangle 11"/>
            <p:cNvSpPr>
              <a:spLocks noChangeArrowheads="1"/>
            </p:cNvSpPr>
            <p:nvPr/>
          </p:nvSpPr>
          <p:spPr bwMode="auto">
            <a:xfrm>
              <a:off x="516" y="1435"/>
              <a:ext cx="1424" cy="40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ru-RU" altLang="ru-RU">
                <a:solidFill>
                  <a:srgbClr val="0B2453"/>
                </a:solidFill>
              </a:endParaRPr>
            </a:p>
          </p:txBody>
        </p:sp>
        <p:sp>
          <p:nvSpPr>
            <p:cNvPr id="5133" name="Text Box 12"/>
            <p:cNvSpPr txBox="1">
              <a:spLocks noChangeArrowheads="1"/>
            </p:cNvSpPr>
            <p:nvPr/>
          </p:nvSpPr>
          <p:spPr bwMode="auto">
            <a:xfrm>
              <a:off x="2505" y="1344"/>
              <a:ext cx="1229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ru-RU">
                  <a:solidFill>
                    <a:srgbClr val="0B2453"/>
                  </a:solidFill>
                </a:rPr>
                <a:t>Облигации отзывные и возвратные</a:t>
              </a:r>
            </a:p>
          </p:txBody>
        </p:sp>
        <p:sp>
          <p:nvSpPr>
            <p:cNvPr id="5134" name="Rectangle 13"/>
            <p:cNvSpPr>
              <a:spLocks noChangeArrowheads="1"/>
            </p:cNvSpPr>
            <p:nvPr/>
          </p:nvSpPr>
          <p:spPr bwMode="auto">
            <a:xfrm>
              <a:off x="2505" y="1344"/>
              <a:ext cx="1229" cy="59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ru-RU" altLang="ru-RU">
                <a:solidFill>
                  <a:srgbClr val="0B2453"/>
                </a:solidFill>
              </a:endParaRPr>
            </a:p>
          </p:txBody>
        </p:sp>
        <p:sp>
          <p:nvSpPr>
            <p:cNvPr id="5135" name="Text Box 14"/>
            <p:cNvSpPr txBox="1">
              <a:spLocks noChangeArrowheads="1"/>
            </p:cNvSpPr>
            <p:nvPr/>
          </p:nvSpPr>
          <p:spPr bwMode="auto">
            <a:xfrm>
              <a:off x="4299" y="1435"/>
              <a:ext cx="136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ru-RU">
                  <a:solidFill>
                    <a:srgbClr val="0B2453"/>
                  </a:solidFill>
                </a:rPr>
                <a:t>Форвардные контракты </a:t>
              </a:r>
            </a:p>
          </p:txBody>
        </p:sp>
        <p:sp>
          <p:nvSpPr>
            <p:cNvPr id="5136" name="Rectangle 15"/>
            <p:cNvSpPr>
              <a:spLocks noChangeArrowheads="1"/>
            </p:cNvSpPr>
            <p:nvPr/>
          </p:nvSpPr>
          <p:spPr bwMode="auto">
            <a:xfrm>
              <a:off x="4294" y="1390"/>
              <a:ext cx="1376" cy="45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ru-RU" altLang="ru-RU">
                <a:solidFill>
                  <a:srgbClr val="0B2453"/>
                </a:solidFill>
              </a:endParaRPr>
            </a:p>
          </p:txBody>
        </p:sp>
        <p:sp>
          <p:nvSpPr>
            <p:cNvPr id="5137" name="Text Box 16"/>
            <p:cNvSpPr txBox="1">
              <a:spLocks noChangeArrowheads="1"/>
            </p:cNvSpPr>
            <p:nvPr/>
          </p:nvSpPr>
          <p:spPr bwMode="auto">
            <a:xfrm>
              <a:off x="516" y="2025"/>
              <a:ext cx="1473" cy="8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ru-RU" sz="1600">
                  <a:solidFill>
                    <a:srgbClr val="0B2453"/>
                  </a:solidFill>
                </a:rPr>
                <a:t>Разновидности привилегированных акций в зависимости от дивидендных выплат</a:t>
              </a:r>
            </a:p>
          </p:txBody>
        </p:sp>
        <p:sp>
          <p:nvSpPr>
            <p:cNvPr id="5138" name="Rectangle 17"/>
            <p:cNvSpPr>
              <a:spLocks noChangeArrowheads="1"/>
            </p:cNvSpPr>
            <p:nvPr/>
          </p:nvSpPr>
          <p:spPr bwMode="auto">
            <a:xfrm>
              <a:off x="516" y="1979"/>
              <a:ext cx="1424" cy="90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ru-RU" altLang="ru-RU">
                <a:solidFill>
                  <a:srgbClr val="0B2453"/>
                </a:solidFill>
              </a:endParaRPr>
            </a:p>
          </p:txBody>
        </p:sp>
        <p:sp>
          <p:nvSpPr>
            <p:cNvPr id="5139" name="Text Box 18"/>
            <p:cNvSpPr txBox="1">
              <a:spLocks noChangeArrowheads="1"/>
            </p:cNvSpPr>
            <p:nvPr/>
          </p:nvSpPr>
          <p:spPr bwMode="auto">
            <a:xfrm>
              <a:off x="2457" y="2109"/>
              <a:ext cx="1327" cy="6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ru-RU" sz="1600">
                  <a:solidFill>
                    <a:srgbClr val="0B2453"/>
                  </a:solidFill>
                </a:rPr>
                <a:t>Разновидности облигаций в зависимости от ставки купона</a:t>
              </a:r>
            </a:p>
          </p:txBody>
        </p:sp>
        <p:sp>
          <p:nvSpPr>
            <p:cNvPr id="5140" name="Rectangle 19"/>
            <p:cNvSpPr>
              <a:spLocks noChangeArrowheads="1"/>
            </p:cNvSpPr>
            <p:nvPr/>
          </p:nvSpPr>
          <p:spPr bwMode="auto">
            <a:xfrm>
              <a:off x="2531" y="2070"/>
              <a:ext cx="1179" cy="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ru-RU" altLang="ru-RU">
                <a:solidFill>
                  <a:srgbClr val="0B2453"/>
                </a:solidFill>
              </a:endParaRPr>
            </a:p>
          </p:txBody>
        </p:sp>
        <p:sp>
          <p:nvSpPr>
            <p:cNvPr id="5141" name="Text Box 20"/>
            <p:cNvSpPr txBox="1">
              <a:spLocks noChangeArrowheads="1"/>
            </p:cNvSpPr>
            <p:nvPr/>
          </p:nvSpPr>
          <p:spPr bwMode="auto">
            <a:xfrm>
              <a:off x="4344" y="2161"/>
              <a:ext cx="1277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ru-RU" sz="1600">
                  <a:solidFill>
                    <a:srgbClr val="0B2453"/>
                  </a:solidFill>
                </a:rPr>
                <a:t>Фьючерсные и опционные контракты</a:t>
              </a:r>
            </a:p>
          </p:txBody>
        </p:sp>
        <p:sp>
          <p:nvSpPr>
            <p:cNvPr id="5142" name="Rectangle 21"/>
            <p:cNvSpPr>
              <a:spLocks noChangeArrowheads="1"/>
            </p:cNvSpPr>
            <p:nvPr/>
          </p:nvSpPr>
          <p:spPr bwMode="auto">
            <a:xfrm>
              <a:off x="4319" y="2115"/>
              <a:ext cx="1327" cy="63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ru-RU" altLang="ru-RU">
                <a:solidFill>
                  <a:srgbClr val="0B2453"/>
                </a:solidFill>
              </a:endParaRPr>
            </a:p>
          </p:txBody>
        </p:sp>
        <p:sp>
          <p:nvSpPr>
            <p:cNvPr id="5143" name="Text Box 22"/>
            <p:cNvSpPr txBox="1">
              <a:spLocks noChangeArrowheads="1"/>
            </p:cNvSpPr>
            <p:nvPr/>
          </p:nvSpPr>
          <p:spPr bwMode="auto">
            <a:xfrm>
              <a:off x="712" y="3249"/>
              <a:ext cx="226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ru-RU" sz="1600">
                  <a:solidFill>
                    <a:srgbClr val="0B2453"/>
                  </a:solidFill>
                </a:rPr>
                <a:t>Конвертируемые облигации</a:t>
              </a:r>
            </a:p>
          </p:txBody>
        </p:sp>
        <p:sp>
          <p:nvSpPr>
            <p:cNvPr id="5144" name="Rectangle 23"/>
            <p:cNvSpPr>
              <a:spLocks noChangeArrowheads="1"/>
            </p:cNvSpPr>
            <p:nvPr/>
          </p:nvSpPr>
          <p:spPr bwMode="auto">
            <a:xfrm>
              <a:off x="663" y="3249"/>
              <a:ext cx="1965" cy="22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ru-RU" altLang="ru-RU">
                <a:solidFill>
                  <a:srgbClr val="0B2453"/>
                </a:solidFill>
              </a:endParaRPr>
            </a:p>
          </p:txBody>
        </p:sp>
        <p:sp>
          <p:nvSpPr>
            <p:cNvPr id="5145" name="Text Box 24"/>
            <p:cNvSpPr txBox="1">
              <a:spLocks noChangeArrowheads="1"/>
            </p:cNvSpPr>
            <p:nvPr/>
          </p:nvSpPr>
          <p:spPr bwMode="auto">
            <a:xfrm>
              <a:off x="3562" y="3249"/>
              <a:ext cx="211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ru-RU" sz="1600">
                  <a:solidFill>
                    <a:srgbClr val="0B2453"/>
                  </a:solidFill>
                </a:rPr>
                <a:t>Структурированные продукты</a:t>
              </a:r>
            </a:p>
          </p:txBody>
        </p:sp>
        <p:sp>
          <p:nvSpPr>
            <p:cNvPr id="5146" name="Rectangle 25"/>
            <p:cNvSpPr>
              <a:spLocks noChangeArrowheads="1"/>
            </p:cNvSpPr>
            <p:nvPr/>
          </p:nvSpPr>
          <p:spPr bwMode="auto">
            <a:xfrm>
              <a:off x="3562" y="3249"/>
              <a:ext cx="2064" cy="22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ru-RU" altLang="ru-RU">
                <a:solidFill>
                  <a:srgbClr val="0B2453"/>
                </a:solidFill>
              </a:endParaRPr>
            </a:p>
          </p:txBody>
        </p:sp>
        <p:cxnSp>
          <p:nvCxnSpPr>
            <p:cNvPr id="5147" name="AutoShape 26"/>
            <p:cNvCxnSpPr>
              <a:cxnSpLocks noChangeShapeType="1"/>
              <a:stCxn id="5126" idx="1"/>
              <a:endCxn id="5144" idx="1"/>
            </p:cNvCxnSpPr>
            <p:nvPr/>
          </p:nvCxnSpPr>
          <p:spPr bwMode="auto">
            <a:xfrm rot="10800000" flipH="1" flipV="1">
              <a:off x="608" y="1027"/>
              <a:ext cx="49" cy="2336"/>
            </a:xfrm>
            <a:prstGeom prst="curvedConnector3">
              <a:avLst>
                <a:gd name="adj1" fmla="val -553065"/>
              </a:avLst>
            </a:prstGeom>
            <a:noFill/>
            <a:ln w="28575">
              <a:solidFill>
                <a:srgbClr val="C00000"/>
              </a:solidFill>
              <a:prstDash val="dash"/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48" name="AutoShape 27"/>
            <p:cNvCxnSpPr>
              <a:cxnSpLocks noChangeShapeType="1"/>
              <a:stCxn id="5128" idx="3"/>
              <a:endCxn id="5144" idx="3"/>
            </p:cNvCxnSpPr>
            <p:nvPr/>
          </p:nvCxnSpPr>
          <p:spPr bwMode="auto">
            <a:xfrm flipH="1">
              <a:off x="2634" y="937"/>
              <a:ext cx="1131" cy="2426"/>
            </a:xfrm>
            <a:prstGeom prst="curvedConnector3">
              <a:avLst>
                <a:gd name="adj1" fmla="val -12204"/>
              </a:avLst>
            </a:prstGeom>
            <a:noFill/>
            <a:ln w="28575">
              <a:solidFill>
                <a:srgbClr val="C00000"/>
              </a:solidFill>
              <a:prstDash val="dash"/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49" name="AutoShape 28"/>
            <p:cNvCxnSpPr>
              <a:cxnSpLocks noChangeShapeType="1"/>
              <a:stCxn id="5128" idx="1"/>
              <a:endCxn id="5146" idx="1"/>
            </p:cNvCxnSpPr>
            <p:nvPr/>
          </p:nvCxnSpPr>
          <p:spPr bwMode="auto">
            <a:xfrm rot="10800000" flipH="1" flipV="1">
              <a:off x="2475" y="937"/>
              <a:ext cx="1081" cy="2426"/>
            </a:xfrm>
            <a:prstGeom prst="curvedConnector3">
              <a:avLst>
                <a:gd name="adj1" fmla="val -12764"/>
              </a:avLst>
            </a:prstGeom>
            <a:noFill/>
            <a:ln w="28575">
              <a:solidFill>
                <a:srgbClr val="C00000"/>
              </a:solidFill>
              <a:prstDash val="dash"/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50" name="AutoShape 29"/>
            <p:cNvCxnSpPr>
              <a:cxnSpLocks noChangeShapeType="1"/>
              <a:stCxn id="5130" idx="3"/>
              <a:endCxn id="5146" idx="3"/>
            </p:cNvCxnSpPr>
            <p:nvPr/>
          </p:nvCxnSpPr>
          <p:spPr bwMode="auto">
            <a:xfrm flipH="1">
              <a:off x="5632" y="982"/>
              <a:ext cx="44" cy="2381"/>
            </a:xfrm>
            <a:prstGeom prst="curvedConnector3">
              <a:avLst>
                <a:gd name="adj1" fmla="val -313634"/>
              </a:avLst>
            </a:prstGeom>
            <a:noFill/>
            <a:ln w="28575">
              <a:solidFill>
                <a:srgbClr val="C00000"/>
              </a:solidFill>
              <a:prstDash val="dash"/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151" name="Line 30"/>
            <p:cNvSpPr>
              <a:spLocks noChangeShapeType="1"/>
            </p:cNvSpPr>
            <p:nvPr/>
          </p:nvSpPr>
          <p:spPr bwMode="auto">
            <a:xfrm>
              <a:off x="1228" y="1254"/>
              <a:ext cx="0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5152" name="Line 31"/>
            <p:cNvSpPr>
              <a:spLocks noChangeShapeType="1"/>
            </p:cNvSpPr>
            <p:nvPr/>
          </p:nvSpPr>
          <p:spPr bwMode="auto">
            <a:xfrm>
              <a:off x="1228" y="1843"/>
              <a:ext cx="0" cy="1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5153" name="Line 32"/>
            <p:cNvSpPr>
              <a:spLocks noChangeShapeType="1"/>
            </p:cNvSpPr>
            <p:nvPr/>
          </p:nvSpPr>
          <p:spPr bwMode="auto">
            <a:xfrm>
              <a:off x="3120" y="1164"/>
              <a:ext cx="0" cy="1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5154" name="Line 33"/>
            <p:cNvSpPr>
              <a:spLocks noChangeShapeType="1"/>
            </p:cNvSpPr>
            <p:nvPr/>
          </p:nvSpPr>
          <p:spPr bwMode="auto">
            <a:xfrm>
              <a:off x="3120" y="1934"/>
              <a:ext cx="0" cy="1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5155" name="Line 34"/>
            <p:cNvSpPr>
              <a:spLocks noChangeShapeType="1"/>
            </p:cNvSpPr>
            <p:nvPr/>
          </p:nvSpPr>
          <p:spPr bwMode="auto">
            <a:xfrm>
              <a:off x="4982" y="1254"/>
              <a:ext cx="0" cy="1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5156" name="Line 35"/>
            <p:cNvSpPr>
              <a:spLocks noChangeShapeType="1"/>
            </p:cNvSpPr>
            <p:nvPr/>
          </p:nvSpPr>
          <p:spPr bwMode="auto">
            <a:xfrm>
              <a:off x="4982" y="1843"/>
              <a:ext cx="0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5157" name="Text Box 36"/>
            <p:cNvSpPr txBox="1">
              <a:spLocks noChangeArrowheads="1"/>
            </p:cNvSpPr>
            <p:nvPr/>
          </p:nvSpPr>
          <p:spPr bwMode="auto">
            <a:xfrm>
              <a:off x="1558" y="3742"/>
              <a:ext cx="343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ru-RU">
                  <a:solidFill>
                    <a:srgbClr val="0B2453"/>
                  </a:solidFill>
                </a:rPr>
                <a:t>Гибридные финансовые инструменты</a:t>
              </a:r>
            </a:p>
          </p:txBody>
        </p:sp>
        <p:sp>
          <p:nvSpPr>
            <p:cNvPr id="5158" name="Rectangle 37"/>
            <p:cNvSpPr>
              <a:spLocks noChangeArrowheads="1"/>
            </p:cNvSpPr>
            <p:nvPr/>
          </p:nvSpPr>
          <p:spPr bwMode="auto">
            <a:xfrm>
              <a:off x="1548" y="3703"/>
              <a:ext cx="3440" cy="31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ru-RU" altLang="ru-RU">
                <a:solidFill>
                  <a:srgbClr val="0B2453"/>
                </a:solidFill>
              </a:endParaRPr>
            </a:p>
          </p:txBody>
        </p:sp>
        <p:sp>
          <p:nvSpPr>
            <p:cNvPr id="5159" name="Line 39"/>
            <p:cNvSpPr>
              <a:spLocks noChangeShapeType="1"/>
            </p:cNvSpPr>
            <p:nvPr/>
          </p:nvSpPr>
          <p:spPr bwMode="auto">
            <a:xfrm flipH="1" flipV="1">
              <a:off x="1940" y="3476"/>
              <a:ext cx="345" cy="22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lgDash"/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5160" name="Line 40"/>
            <p:cNvSpPr>
              <a:spLocks noChangeShapeType="1"/>
            </p:cNvSpPr>
            <p:nvPr/>
          </p:nvSpPr>
          <p:spPr bwMode="auto">
            <a:xfrm flipV="1">
              <a:off x="4004" y="3476"/>
              <a:ext cx="296" cy="22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lgDash"/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23447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8" name="Rectangle 12"/>
          <p:cNvSpPr>
            <a:spLocks noGrp="1" noChangeArrowheads="1"/>
          </p:cNvSpPr>
          <p:nvPr>
            <p:ph type="title"/>
          </p:nvPr>
        </p:nvSpPr>
        <p:spPr>
          <a:xfrm>
            <a:off x="1248508" y="-87321"/>
            <a:ext cx="7710854" cy="954107"/>
          </a:xfrm>
        </p:spPr>
        <p:txBody>
          <a:bodyPr/>
          <a:lstStyle/>
          <a:p>
            <a:pPr eaLnBrk="1" hangingPunct="1">
              <a:defRPr/>
            </a:pPr>
            <a:r>
              <a:rPr lang="ru-RU"/>
              <a:t>НЕСОВМЕСТИМЫЕ КОМПОНЕНТЫ ТРАДИЦИОННЫХ ЦЕННЫХ БУМАГ</a:t>
            </a:r>
          </a:p>
        </p:txBody>
      </p:sp>
      <p:sp>
        <p:nvSpPr>
          <p:cNvPr id="12291" name="Нижний колонтитул 2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mtClean="0">
                <a:solidFill>
                  <a:srgbClr val="FFFFFF"/>
                </a:solidFill>
                <a:latin typeface="Calibri" pitchFamily="34" charset="0"/>
              </a:rPr>
              <a:t></a:t>
            </a:r>
            <a:r>
              <a:rPr lang="en-US" altLang="ru-RU" smtClean="0">
                <a:solidFill>
                  <a:srgbClr val="FFFFFF"/>
                </a:solidFill>
                <a:latin typeface="Calibri" pitchFamily="34" charset="0"/>
              </a:rPr>
              <a:t> </a:t>
            </a:r>
            <a:r>
              <a:rPr lang="ru-RU" altLang="ru-RU" smtClean="0">
                <a:solidFill>
                  <a:srgbClr val="FFFFFF"/>
                </a:solidFill>
                <a:latin typeface="Calibri" pitchFamily="34" charset="0"/>
              </a:rPr>
              <a:t>Н.И. Берзон</a:t>
            </a:r>
          </a:p>
        </p:txBody>
      </p:sp>
      <p:grpSp>
        <p:nvGrpSpPr>
          <p:cNvPr id="12292" name="Группа 1"/>
          <p:cNvGrpSpPr>
            <a:grpSpLocks/>
          </p:cNvGrpSpPr>
          <p:nvPr/>
        </p:nvGrpSpPr>
        <p:grpSpPr bwMode="auto">
          <a:xfrm>
            <a:off x="1314452" y="2203453"/>
            <a:ext cx="6868257" cy="3693319"/>
            <a:chOff x="1688851" y="2276475"/>
            <a:chExt cx="7440613" cy="3692669"/>
          </a:xfrm>
        </p:grpSpPr>
        <p:sp>
          <p:nvSpPr>
            <p:cNvPr id="12293" name="Text Box 4"/>
            <p:cNvSpPr txBox="1">
              <a:spLocks noChangeArrowheads="1"/>
            </p:cNvSpPr>
            <p:nvPr/>
          </p:nvSpPr>
          <p:spPr bwMode="auto">
            <a:xfrm>
              <a:off x="1688851" y="2276475"/>
              <a:ext cx="3294985" cy="28618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ru-RU" sz="2400" b="1" dirty="0">
                  <a:solidFill>
                    <a:srgbClr val="0B2453"/>
                  </a:solidFill>
                </a:rPr>
                <a:t>О Б Л И Г А Ц И </a:t>
              </a:r>
              <a:r>
                <a:rPr lang="ru-RU" altLang="ru-RU" sz="2400" b="1" dirty="0" err="1">
                  <a:solidFill>
                    <a:srgbClr val="0B2453"/>
                  </a:solidFill>
                </a:rPr>
                <a:t>И</a:t>
              </a:r>
              <a:endParaRPr lang="ru-RU" altLang="ru-RU" sz="2400" b="1" dirty="0">
                <a:solidFill>
                  <a:srgbClr val="0B2453"/>
                </a:solidFill>
              </a:endParaRP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ru-RU" altLang="ru-RU" sz="2400" b="1" u="sng" dirty="0">
                <a:solidFill>
                  <a:srgbClr val="0B2453"/>
                </a:solidFill>
              </a:endParaRP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ru-RU" sz="2000" b="1" dirty="0">
                  <a:solidFill>
                    <a:srgbClr val="0B2453"/>
                  </a:solidFill>
                </a:rPr>
                <a:t>Надежность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ru-RU" altLang="ru-RU" sz="2000" b="1" dirty="0">
                <a:solidFill>
                  <a:srgbClr val="0B2453"/>
                </a:solidFill>
              </a:endParaRP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ru-RU" altLang="ru-RU" sz="2000" b="1" dirty="0">
                <a:solidFill>
                  <a:srgbClr val="0B2453"/>
                </a:solidFill>
              </a:endParaRP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ru-RU" sz="2000" b="1" dirty="0">
                  <a:solidFill>
                    <a:srgbClr val="0B2453"/>
                  </a:solidFill>
                </a:rPr>
                <a:t>Низкая доходность</a:t>
              </a:r>
            </a:p>
          </p:txBody>
        </p:sp>
        <p:sp>
          <p:nvSpPr>
            <p:cNvPr id="12294" name="Text Box 5"/>
            <p:cNvSpPr txBox="1">
              <a:spLocks noChangeArrowheads="1"/>
            </p:cNvSpPr>
            <p:nvPr/>
          </p:nvSpPr>
          <p:spPr bwMode="auto">
            <a:xfrm>
              <a:off x="6068764" y="2276475"/>
              <a:ext cx="3060700" cy="36926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ru-RU" sz="2400" b="1">
                  <a:solidFill>
                    <a:srgbClr val="0B2453"/>
                  </a:solidFill>
                </a:rPr>
                <a:t>А К Ц И И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ru-RU" altLang="ru-RU" sz="2000" b="1" u="sng">
                <a:solidFill>
                  <a:srgbClr val="0B2453"/>
                </a:solidFill>
              </a:endParaRP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ru-RU" sz="2000" b="1">
                  <a:solidFill>
                    <a:srgbClr val="0B2453"/>
                  </a:solidFill>
                </a:rPr>
                <a:t>Высокий уровень риска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ru-RU" altLang="ru-RU" sz="2000" b="1">
                <a:solidFill>
                  <a:srgbClr val="0B2453"/>
                </a:solidFill>
              </a:endParaRP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ru-RU" sz="2000" b="1">
                  <a:solidFill>
                    <a:srgbClr val="0B2453"/>
                  </a:solidFill>
                </a:rPr>
                <a:t>Потенциально высокая доходность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ru-RU" altLang="ru-RU" sz="2000" b="1">
                <a:solidFill>
                  <a:srgbClr val="0B2453"/>
                </a:solidFill>
              </a:endParaRPr>
            </a:p>
          </p:txBody>
        </p:sp>
        <p:sp>
          <p:nvSpPr>
            <p:cNvPr id="12295" name="AutoShape 6"/>
            <p:cNvSpPr>
              <a:spLocks noChangeArrowheads="1"/>
            </p:cNvSpPr>
            <p:nvPr/>
          </p:nvSpPr>
          <p:spPr bwMode="auto">
            <a:xfrm rot="1527178">
              <a:off x="3627042" y="4140750"/>
              <a:ext cx="2340636" cy="149225"/>
            </a:xfrm>
            <a:prstGeom prst="leftRightArrow">
              <a:avLst>
                <a:gd name="adj1" fmla="val 50000"/>
                <a:gd name="adj2" fmla="val 289597"/>
              </a:avLst>
            </a:prstGeom>
            <a:solidFill>
              <a:schemeClr val="accent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ru-RU" altLang="ru-RU">
                <a:solidFill>
                  <a:srgbClr val="0B245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40810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82" name="Rectangle 22"/>
          <p:cNvSpPr>
            <a:spLocks noGrp="1" noChangeArrowheads="1"/>
          </p:cNvSpPr>
          <p:nvPr>
            <p:ph type="title"/>
          </p:nvPr>
        </p:nvSpPr>
        <p:spPr>
          <a:xfrm>
            <a:off x="1248508" y="128123"/>
            <a:ext cx="7710854" cy="523220"/>
          </a:xfrm>
        </p:spPr>
        <p:txBody>
          <a:bodyPr/>
          <a:lstStyle/>
          <a:p>
            <a:pPr eaLnBrk="1" hangingPunct="1">
              <a:defRPr/>
            </a:pPr>
            <a:r>
              <a:rPr lang="ru-RU"/>
              <a:t>КОНВЕРТИРУЕМЫЕ ОБЛИГАЦИИ</a:t>
            </a:r>
          </a:p>
        </p:txBody>
      </p:sp>
      <p:sp>
        <p:nvSpPr>
          <p:cNvPr id="13315" name="Нижний колонтитул 2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mtClean="0">
                <a:solidFill>
                  <a:srgbClr val="FFFFFF"/>
                </a:solidFill>
                <a:latin typeface="Calibri" pitchFamily="34" charset="0"/>
              </a:rPr>
              <a:t></a:t>
            </a:r>
            <a:r>
              <a:rPr lang="en-US" altLang="ru-RU" smtClean="0">
                <a:solidFill>
                  <a:srgbClr val="FFFFFF"/>
                </a:solidFill>
                <a:latin typeface="Calibri" pitchFamily="34" charset="0"/>
              </a:rPr>
              <a:t> </a:t>
            </a:r>
            <a:r>
              <a:rPr lang="ru-RU" altLang="ru-RU" smtClean="0">
                <a:solidFill>
                  <a:srgbClr val="FFFFFF"/>
                </a:solidFill>
                <a:latin typeface="Calibri" pitchFamily="34" charset="0"/>
              </a:rPr>
              <a:t>Н.И. Берзон</a:t>
            </a:r>
          </a:p>
        </p:txBody>
      </p:sp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783985" y="992189"/>
            <a:ext cx="724632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2000" b="1">
                <a:solidFill>
                  <a:srgbClr val="0B2453"/>
                </a:solidFill>
              </a:rPr>
              <a:t>КОНВЕРТИРУЕМОЙ</a:t>
            </a:r>
            <a:r>
              <a:rPr lang="ru-RU" altLang="ru-RU" sz="2000">
                <a:solidFill>
                  <a:srgbClr val="0B2453"/>
                </a:solidFill>
              </a:rPr>
              <a:t> называется облигация, которую инвестор может обменять (проконвертировать) на обыкновенные акции.</a:t>
            </a:r>
            <a:endParaRPr lang="ru-RU" altLang="ru-RU" sz="2000" u="sng">
              <a:solidFill>
                <a:srgbClr val="0B2453"/>
              </a:solidFill>
            </a:endParaRPr>
          </a:p>
        </p:txBody>
      </p:sp>
      <p:graphicFrame>
        <p:nvGraphicFramePr>
          <p:cNvPr id="15383" name="Group 23"/>
          <p:cNvGraphicFramePr>
            <a:graphicFrameLocks noGrp="1"/>
          </p:cNvGraphicFramePr>
          <p:nvPr/>
        </p:nvGraphicFramePr>
        <p:xfrm>
          <a:off x="983275" y="3128966"/>
          <a:ext cx="7244861" cy="3036887"/>
        </p:xfrm>
        <a:graphic>
          <a:graphicData uri="http://schemas.openxmlformats.org/drawingml/2006/table">
            <a:tbl>
              <a:tblPr/>
              <a:tblGrid>
                <a:gridCol w="3590192"/>
                <a:gridCol w="3654669"/>
              </a:tblGrid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Д Л Я   Э М И Т Е Н Т А</a:t>
                      </a:r>
                    </a:p>
                  </a:txBody>
                  <a:tcPr marL="89994" marR="89994" marT="46809" marB="46809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Д Л Я   И Н В Е С Т О Р А</a:t>
                      </a:r>
                    </a:p>
                  </a:txBody>
                  <a:tcPr marL="89994" marR="89994" marT="46809" marB="4680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457449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Более успешное привлечение капитала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Уменьшение стоимости обслуживания привлеченных средств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Увеличение собственного капитала при его меньшем разводнении</a:t>
                      </a:r>
                    </a:p>
                  </a:txBody>
                  <a:tcPr marL="107993" marR="107993" marT="90018" marB="900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Возможность разделить с компанией успех роста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Застраховаться от возможного снижения курсовой стоимости акций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Получение дополнительного дохода в результате конвертации </a:t>
                      </a:r>
                    </a:p>
                  </a:txBody>
                  <a:tcPr marL="107993" marR="107993" marT="90018" marB="900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716577" y="2343932"/>
            <a:ext cx="6728743" cy="371513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accent1"/>
            </a:solidFill>
            <a:miter lim="800000"/>
            <a:headEnd/>
            <a:tailEnd type="none" w="med" len="lg"/>
          </a:ln>
        </p:spPr>
        <p:txBody>
          <a:bodyPr wrap="none" lIns="90000" tIns="46800" rIns="90000" bIns="4680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ПРИВЛЕКАТЕЛЬНОСТЬ КОНВЕРТУРУЕМЫХ ОБЛИГАЦИЙ</a:t>
            </a:r>
          </a:p>
        </p:txBody>
      </p:sp>
    </p:spTree>
    <p:extLst>
      <p:ext uri="{BB962C8B-B14F-4D97-AF65-F5344CB8AC3E}">
        <p14:creationId xmlns:p14="http://schemas.microsoft.com/office/powerpoint/2010/main" val="388648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3" name="Rectangle 9"/>
          <p:cNvSpPr>
            <a:spLocks noGrp="1" noChangeArrowheads="1"/>
          </p:cNvSpPr>
          <p:nvPr>
            <p:ph type="title"/>
          </p:nvPr>
        </p:nvSpPr>
        <p:spPr>
          <a:xfrm>
            <a:off x="1248508" y="128123"/>
            <a:ext cx="7710854" cy="523220"/>
          </a:xfrm>
        </p:spPr>
        <p:txBody>
          <a:bodyPr/>
          <a:lstStyle/>
          <a:p>
            <a:pPr eaLnBrk="1" hangingPunct="1">
              <a:defRPr/>
            </a:pPr>
            <a:r>
              <a:rPr lang="ru-RU"/>
              <a:t>ПАРАМЕТРЫ КОНВЕРТИРУЕМЫХ ОБЛИГАЦИЙ</a:t>
            </a:r>
          </a:p>
        </p:txBody>
      </p:sp>
      <p:sp>
        <p:nvSpPr>
          <p:cNvPr id="14339" name="Нижний колонтитул 2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mtClean="0">
                <a:solidFill>
                  <a:srgbClr val="FFFFFF"/>
                </a:solidFill>
                <a:latin typeface="Calibri" pitchFamily="34" charset="0"/>
              </a:rPr>
              <a:t></a:t>
            </a:r>
            <a:r>
              <a:rPr lang="en-US" altLang="ru-RU" smtClean="0">
                <a:solidFill>
                  <a:srgbClr val="FFFFFF"/>
                </a:solidFill>
                <a:latin typeface="Calibri" pitchFamily="34" charset="0"/>
              </a:rPr>
              <a:t> </a:t>
            </a:r>
            <a:r>
              <a:rPr lang="ru-RU" altLang="ru-RU" smtClean="0">
                <a:solidFill>
                  <a:srgbClr val="FFFFFF"/>
                </a:solidFill>
                <a:latin typeface="Calibri" pitchFamily="34" charset="0"/>
              </a:rPr>
              <a:t>Н.И. Берзон</a:t>
            </a:r>
          </a:p>
        </p:txBody>
      </p:sp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2051720" y="1752600"/>
            <a:ext cx="5289858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square">
            <a:spAutoFit/>
          </a:bodyPr>
          <a:lstStyle>
            <a:lvl1pPr marL="450850" indent="-4508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lnSpc>
                <a:spcPct val="190000"/>
              </a:lnSpc>
              <a:spcBef>
                <a:spcPct val="0"/>
              </a:spcBef>
              <a:spcAft>
                <a:spcPct val="0"/>
              </a:spcAft>
              <a:buClr>
                <a:srgbClr val="CF3950"/>
              </a:buClr>
              <a:buSzPct val="110000"/>
              <a:buFont typeface="Wingdings" pitchFamily="2" charset="2"/>
              <a:buChar char="n"/>
            </a:pPr>
            <a:r>
              <a:rPr lang="en-US" altLang="ru-RU" sz="2400" dirty="0">
                <a:solidFill>
                  <a:srgbClr val="0B2453"/>
                </a:solidFill>
              </a:rPr>
              <a:t> </a:t>
            </a:r>
            <a:r>
              <a:rPr lang="ru-RU" altLang="ru-RU" sz="2400" dirty="0">
                <a:solidFill>
                  <a:srgbClr val="0B2453"/>
                </a:solidFill>
              </a:rPr>
              <a:t>Номинальная стоимость</a:t>
            </a:r>
            <a:r>
              <a:rPr lang="en-US" altLang="ru-RU" sz="2400" dirty="0">
                <a:solidFill>
                  <a:srgbClr val="0B2453"/>
                </a:solidFill>
              </a:rPr>
              <a:t> (</a:t>
            </a:r>
            <a:r>
              <a:rPr lang="ru-RU" altLang="ru-RU" sz="2400" dirty="0">
                <a:solidFill>
                  <a:srgbClr val="0B2453"/>
                </a:solidFill>
              </a:rPr>
              <a:t>Н)</a:t>
            </a:r>
          </a:p>
          <a:p>
            <a:pPr eaLnBrk="1" fontAlgn="base" hangingPunct="1">
              <a:lnSpc>
                <a:spcPct val="190000"/>
              </a:lnSpc>
              <a:spcBef>
                <a:spcPct val="0"/>
              </a:spcBef>
              <a:spcAft>
                <a:spcPct val="0"/>
              </a:spcAft>
              <a:buClr>
                <a:srgbClr val="CF3950"/>
              </a:buClr>
              <a:buSzPct val="110000"/>
              <a:buFont typeface="Wingdings" pitchFamily="2" charset="2"/>
              <a:buChar char="n"/>
            </a:pPr>
            <a:r>
              <a:rPr lang="en-US" altLang="ru-RU" sz="2400" dirty="0">
                <a:solidFill>
                  <a:srgbClr val="0B2453"/>
                </a:solidFill>
              </a:rPr>
              <a:t> </a:t>
            </a:r>
            <a:r>
              <a:rPr lang="ru-RU" altLang="ru-RU" sz="2400" dirty="0">
                <a:solidFill>
                  <a:srgbClr val="0B2453"/>
                </a:solidFill>
              </a:rPr>
              <a:t>Купонная ставка (С)</a:t>
            </a:r>
          </a:p>
          <a:p>
            <a:pPr eaLnBrk="1" fontAlgn="base" hangingPunct="1">
              <a:lnSpc>
                <a:spcPct val="190000"/>
              </a:lnSpc>
              <a:spcBef>
                <a:spcPct val="0"/>
              </a:spcBef>
              <a:spcAft>
                <a:spcPct val="0"/>
              </a:spcAft>
              <a:buClr>
                <a:srgbClr val="CF3950"/>
              </a:buClr>
              <a:buSzPct val="110000"/>
              <a:buFont typeface="Wingdings" pitchFamily="2" charset="2"/>
              <a:buChar char="n"/>
            </a:pPr>
            <a:r>
              <a:rPr lang="en-US" altLang="ru-RU" sz="2400" dirty="0">
                <a:solidFill>
                  <a:srgbClr val="0B2453"/>
                </a:solidFill>
              </a:rPr>
              <a:t> </a:t>
            </a:r>
            <a:r>
              <a:rPr lang="ru-RU" altLang="ru-RU" sz="2400" dirty="0">
                <a:solidFill>
                  <a:srgbClr val="0B2453"/>
                </a:solidFill>
              </a:rPr>
              <a:t>Срок обращения (Т)</a:t>
            </a:r>
          </a:p>
          <a:p>
            <a:pPr eaLnBrk="1" fontAlgn="base" hangingPunct="1">
              <a:lnSpc>
                <a:spcPct val="190000"/>
              </a:lnSpc>
              <a:spcBef>
                <a:spcPct val="0"/>
              </a:spcBef>
              <a:spcAft>
                <a:spcPct val="0"/>
              </a:spcAft>
              <a:buClr>
                <a:srgbClr val="CF3950"/>
              </a:buClr>
              <a:buSzPct val="110000"/>
              <a:buFont typeface="Wingdings" pitchFamily="2" charset="2"/>
              <a:buChar char="n"/>
            </a:pPr>
            <a:r>
              <a:rPr lang="ru-RU" altLang="ru-RU" sz="2400" dirty="0">
                <a:solidFill>
                  <a:srgbClr val="0B2453"/>
                </a:solidFill>
              </a:rPr>
              <a:t> Коэффициент конвертации (К)</a:t>
            </a:r>
          </a:p>
          <a:p>
            <a:pPr eaLnBrk="1" fontAlgn="base" hangingPunct="1">
              <a:lnSpc>
                <a:spcPct val="190000"/>
              </a:lnSpc>
              <a:spcBef>
                <a:spcPct val="0"/>
              </a:spcBef>
              <a:spcAft>
                <a:spcPct val="0"/>
              </a:spcAft>
              <a:buClr>
                <a:srgbClr val="CF3950"/>
              </a:buClr>
              <a:buSzPct val="110000"/>
              <a:buFont typeface="Wingdings" pitchFamily="2" charset="2"/>
              <a:buChar char="n"/>
            </a:pPr>
            <a:r>
              <a:rPr lang="ru-RU" altLang="ru-RU" sz="2400" dirty="0">
                <a:solidFill>
                  <a:srgbClr val="0B2453"/>
                </a:solidFill>
              </a:rPr>
              <a:t> Цена конвертации (</a:t>
            </a:r>
            <a:r>
              <a:rPr lang="ru-RU" altLang="ru-RU" sz="2400" dirty="0" err="1">
                <a:solidFill>
                  <a:srgbClr val="0B2453"/>
                </a:solidFill>
              </a:rPr>
              <a:t>Рк</a:t>
            </a:r>
            <a:r>
              <a:rPr lang="ru-RU" altLang="ru-RU" sz="2400" dirty="0">
                <a:solidFill>
                  <a:srgbClr val="0B2453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4460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7" name="Rectangle 9"/>
          <p:cNvSpPr>
            <a:spLocks noGrp="1" noChangeArrowheads="1"/>
          </p:cNvSpPr>
          <p:nvPr>
            <p:ph type="title"/>
          </p:nvPr>
        </p:nvSpPr>
        <p:spPr>
          <a:xfrm>
            <a:off x="1248508" y="-82550"/>
            <a:ext cx="7895492" cy="946150"/>
          </a:xfrm>
        </p:spPr>
        <p:txBody>
          <a:bodyPr/>
          <a:lstStyle/>
          <a:p>
            <a:pPr eaLnBrk="1" hangingPunct="1">
              <a:defRPr/>
            </a:pPr>
            <a:r>
              <a:rPr lang="ru-RU"/>
              <a:t>ПРИМЕР ВЫПУСКА </a:t>
            </a:r>
            <a:r>
              <a:rPr lang="en-US"/>
              <a:t/>
            </a:r>
            <a:br>
              <a:rPr lang="en-US"/>
            </a:br>
            <a:r>
              <a:rPr lang="ru-RU"/>
              <a:t>КОНВЕРТИРУЕМЫХ ОБЛИГАЦИЙ</a:t>
            </a:r>
          </a:p>
        </p:txBody>
      </p:sp>
      <p:sp>
        <p:nvSpPr>
          <p:cNvPr id="15363" name="Нижний колонтитул 2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mtClean="0">
                <a:solidFill>
                  <a:srgbClr val="FFFFFF"/>
                </a:solidFill>
                <a:latin typeface="Calibri" pitchFamily="34" charset="0"/>
              </a:rPr>
              <a:t></a:t>
            </a:r>
            <a:r>
              <a:rPr lang="en-US" altLang="ru-RU" smtClean="0">
                <a:solidFill>
                  <a:srgbClr val="FFFFFF"/>
                </a:solidFill>
                <a:latin typeface="Calibri" pitchFamily="34" charset="0"/>
              </a:rPr>
              <a:t> </a:t>
            </a:r>
            <a:r>
              <a:rPr lang="ru-RU" altLang="ru-RU" smtClean="0">
                <a:solidFill>
                  <a:srgbClr val="FFFFFF"/>
                </a:solidFill>
                <a:latin typeface="Calibri" pitchFamily="34" charset="0"/>
              </a:rPr>
              <a:t>Н.И. Берзон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19250" y="1279528"/>
            <a:ext cx="7524750" cy="4525963"/>
          </a:xfrm>
          <a:prstGeom prst="rect">
            <a:avLst/>
          </a:prstGeom>
        </p:spPr>
        <p:txBody>
          <a:bodyPr/>
          <a:lstStyle/>
          <a:p>
            <a:pPr eaLnBrk="1" hangingPunct="1">
              <a:spcBef>
                <a:spcPts val="4200"/>
              </a:spcBef>
              <a:buFontTx/>
              <a:buNone/>
              <a:defRPr/>
            </a:pPr>
            <a:r>
              <a:rPr lang="ru-RU" sz="2400" dirty="0"/>
              <a:t>Номинальная стоимость облигации = 1000 руб.</a:t>
            </a:r>
          </a:p>
          <a:p>
            <a:pPr eaLnBrk="1" hangingPunct="1">
              <a:spcBef>
                <a:spcPts val="4200"/>
              </a:spcBef>
              <a:buFontTx/>
              <a:buNone/>
              <a:defRPr/>
            </a:pPr>
            <a:r>
              <a:rPr lang="ru-RU" sz="2400" dirty="0"/>
              <a:t>Купонная ставка по облигации = 8% годовых </a:t>
            </a:r>
          </a:p>
          <a:p>
            <a:pPr eaLnBrk="1" hangingPunct="1">
              <a:spcBef>
                <a:spcPts val="4200"/>
              </a:spcBef>
              <a:buFontTx/>
              <a:buNone/>
              <a:defRPr/>
            </a:pPr>
            <a:r>
              <a:rPr lang="ru-RU" sz="2400" dirty="0"/>
              <a:t>Срок обращения = 7 лет</a:t>
            </a:r>
          </a:p>
          <a:p>
            <a:pPr marL="0" indent="0" eaLnBrk="1" hangingPunct="1">
              <a:spcBef>
                <a:spcPts val="4200"/>
              </a:spcBef>
              <a:buFontTx/>
              <a:buNone/>
              <a:defRPr/>
            </a:pPr>
            <a:r>
              <a:rPr lang="ru-RU" sz="2400" dirty="0"/>
              <a:t>Коэффициент конвертации = 10 (одна облигация обменивается на 10 обыкновенных акций)</a:t>
            </a:r>
          </a:p>
          <a:p>
            <a:pPr marL="0" indent="0" eaLnBrk="1" hangingPunct="1">
              <a:spcBef>
                <a:spcPts val="4200"/>
              </a:spcBef>
              <a:buFontTx/>
              <a:buNone/>
              <a:defRPr/>
            </a:pPr>
            <a:r>
              <a:rPr lang="ru-RU" sz="2400" dirty="0"/>
              <a:t>Цена конвертации = 100 руб. (номинальная стоимость облигации/коэффициент конвертации (1000/10)</a:t>
            </a:r>
          </a:p>
        </p:txBody>
      </p:sp>
    </p:spTree>
    <p:extLst>
      <p:ext uri="{BB962C8B-B14F-4D97-AF65-F5344CB8AC3E}">
        <p14:creationId xmlns:p14="http://schemas.microsoft.com/office/powerpoint/2010/main" val="3758255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4" name="Rectangle 32"/>
          <p:cNvSpPr>
            <a:spLocks noGrp="1" noChangeArrowheads="1"/>
          </p:cNvSpPr>
          <p:nvPr>
            <p:ph type="title"/>
          </p:nvPr>
        </p:nvSpPr>
        <p:spPr>
          <a:xfrm>
            <a:off x="1248508" y="128123"/>
            <a:ext cx="7710854" cy="523220"/>
          </a:xfrm>
        </p:spPr>
        <p:txBody>
          <a:bodyPr/>
          <a:lstStyle/>
          <a:p>
            <a:pPr eaLnBrk="1" hangingPunct="1">
              <a:defRPr/>
            </a:pPr>
            <a:r>
              <a:rPr lang="ru-RU"/>
              <a:t>ЦЕНА АКЦИИ И ЦЕНА КОНВЕРТАЦИИ</a:t>
            </a:r>
          </a:p>
        </p:txBody>
      </p:sp>
      <p:sp>
        <p:nvSpPr>
          <p:cNvPr id="16387" name="Нижний колонтитул 2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mtClean="0">
                <a:solidFill>
                  <a:srgbClr val="FFFFFF"/>
                </a:solidFill>
                <a:latin typeface="Calibri" pitchFamily="34" charset="0"/>
              </a:rPr>
              <a:t></a:t>
            </a:r>
            <a:r>
              <a:rPr lang="en-US" altLang="ru-RU" smtClean="0">
                <a:solidFill>
                  <a:srgbClr val="FFFFFF"/>
                </a:solidFill>
                <a:latin typeface="Calibri" pitchFamily="34" charset="0"/>
              </a:rPr>
              <a:t> </a:t>
            </a:r>
            <a:r>
              <a:rPr lang="ru-RU" altLang="ru-RU" smtClean="0">
                <a:solidFill>
                  <a:srgbClr val="FFFFFF"/>
                </a:solidFill>
                <a:latin typeface="Calibri" pitchFamily="34" charset="0"/>
              </a:rPr>
              <a:t>Н.И. Берзон</a:t>
            </a:r>
          </a:p>
        </p:txBody>
      </p:sp>
      <p:grpSp>
        <p:nvGrpSpPr>
          <p:cNvPr id="16388" name="Group 2"/>
          <p:cNvGrpSpPr>
            <a:grpSpLocks/>
          </p:cNvGrpSpPr>
          <p:nvPr/>
        </p:nvGrpSpPr>
        <p:grpSpPr bwMode="auto">
          <a:xfrm>
            <a:off x="562708" y="1219200"/>
            <a:ext cx="8106508" cy="4967288"/>
            <a:chOff x="384" y="816"/>
            <a:chExt cx="5532" cy="3129"/>
          </a:xfrm>
        </p:grpSpPr>
        <p:sp>
          <p:nvSpPr>
            <p:cNvPr id="16389" name="Line 3"/>
            <p:cNvSpPr>
              <a:spLocks noChangeShapeType="1"/>
            </p:cNvSpPr>
            <p:nvPr/>
          </p:nvSpPr>
          <p:spPr bwMode="auto">
            <a:xfrm flipV="1">
              <a:off x="1132" y="3566"/>
              <a:ext cx="400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6390" name="Line 4"/>
            <p:cNvSpPr>
              <a:spLocks noChangeShapeType="1"/>
            </p:cNvSpPr>
            <p:nvPr/>
          </p:nvSpPr>
          <p:spPr bwMode="auto">
            <a:xfrm flipV="1">
              <a:off x="1132" y="878"/>
              <a:ext cx="0" cy="26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6391" name="Line 5"/>
            <p:cNvSpPr>
              <a:spLocks noChangeShapeType="1"/>
            </p:cNvSpPr>
            <p:nvPr/>
          </p:nvSpPr>
          <p:spPr bwMode="auto">
            <a:xfrm flipV="1">
              <a:off x="1132" y="1790"/>
              <a:ext cx="3120" cy="1152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6392" name="Line 6"/>
            <p:cNvSpPr>
              <a:spLocks noChangeShapeType="1"/>
            </p:cNvSpPr>
            <p:nvPr/>
          </p:nvSpPr>
          <p:spPr bwMode="auto">
            <a:xfrm>
              <a:off x="1132" y="2510"/>
              <a:ext cx="3120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6393" name="Line 7"/>
            <p:cNvSpPr>
              <a:spLocks noChangeShapeType="1"/>
            </p:cNvSpPr>
            <p:nvPr/>
          </p:nvSpPr>
          <p:spPr bwMode="auto">
            <a:xfrm>
              <a:off x="4096" y="1454"/>
              <a:ext cx="14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6394" name="Line 8"/>
            <p:cNvSpPr>
              <a:spLocks noChangeShapeType="1"/>
            </p:cNvSpPr>
            <p:nvPr/>
          </p:nvSpPr>
          <p:spPr bwMode="auto">
            <a:xfrm flipH="1">
              <a:off x="3836" y="1454"/>
              <a:ext cx="26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6395" name="Line 9"/>
            <p:cNvSpPr>
              <a:spLocks noChangeShapeType="1"/>
            </p:cNvSpPr>
            <p:nvPr/>
          </p:nvSpPr>
          <p:spPr bwMode="auto">
            <a:xfrm>
              <a:off x="4252" y="3086"/>
              <a:ext cx="16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6396" name="Line 10"/>
            <p:cNvSpPr>
              <a:spLocks noChangeShapeType="1"/>
            </p:cNvSpPr>
            <p:nvPr/>
          </p:nvSpPr>
          <p:spPr bwMode="auto">
            <a:xfrm flipH="1" flipV="1">
              <a:off x="3992" y="2510"/>
              <a:ext cx="26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6397" name="Line 11"/>
            <p:cNvSpPr>
              <a:spLocks noChangeShapeType="1"/>
            </p:cNvSpPr>
            <p:nvPr/>
          </p:nvSpPr>
          <p:spPr bwMode="auto">
            <a:xfrm>
              <a:off x="4252" y="1790"/>
              <a:ext cx="0" cy="17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6398" name="Line 12"/>
            <p:cNvSpPr>
              <a:spLocks noChangeShapeType="1"/>
            </p:cNvSpPr>
            <p:nvPr/>
          </p:nvSpPr>
          <p:spPr bwMode="auto">
            <a:xfrm flipH="1">
              <a:off x="2692" y="2270"/>
              <a:ext cx="26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6399" name="Line 13"/>
            <p:cNvSpPr>
              <a:spLocks noChangeShapeType="1"/>
            </p:cNvSpPr>
            <p:nvPr/>
          </p:nvSpPr>
          <p:spPr bwMode="auto">
            <a:xfrm flipH="1">
              <a:off x="2900" y="2174"/>
              <a:ext cx="31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6400" name="Line 14"/>
            <p:cNvSpPr>
              <a:spLocks noChangeShapeType="1"/>
            </p:cNvSpPr>
            <p:nvPr/>
          </p:nvSpPr>
          <p:spPr bwMode="auto">
            <a:xfrm flipH="1">
              <a:off x="3056" y="2078"/>
              <a:ext cx="41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6401" name="Line 15"/>
            <p:cNvSpPr>
              <a:spLocks noChangeShapeType="1"/>
            </p:cNvSpPr>
            <p:nvPr/>
          </p:nvSpPr>
          <p:spPr bwMode="auto">
            <a:xfrm flipH="1">
              <a:off x="3316" y="1934"/>
              <a:ext cx="52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6402" name="Line 16"/>
            <p:cNvSpPr>
              <a:spLocks noChangeShapeType="1"/>
            </p:cNvSpPr>
            <p:nvPr/>
          </p:nvSpPr>
          <p:spPr bwMode="auto">
            <a:xfrm flipH="1">
              <a:off x="3524" y="1838"/>
              <a:ext cx="624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6403" name="Line 17"/>
            <p:cNvSpPr>
              <a:spLocks noChangeShapeType="1"/>
            </p:cNvSpPr>
            <p:nvPr/>
          </p:nvSpPr>
          <p:spPr bwMode="auto">
            <a:xfrm flipH="1">
              <a:off x="3732" y="1982"/>
              <a:ext cx="52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6404" name="Line 18"/>
            <p:cNvSpPr>
              <a:spLocks noChangeShapeType="1"/>
            </p:cNvSpPr>
            <p:nvPr/>
          </p:nvSpPr>
          <p:spPr bwMode="auto">
            <a:xfrm flipH="1">
              <a:off x="3940" y="2222"/>
              <a:ext cx="31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6405" name="Text Box 19"/>
            <p:cNvSpPr txBox="1">
              <a:spLocks noChangeArrowheads="1"/>
            </p:cNvSpPr>
            <p:nvPr/>
          </p:nvSpPr>
          <p:spPr bwMode="auto">
            <a:xfrm>
              <a:off x="864" y="2832"/>
              <a:ext cx="3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ru-RU">
                  <a:solidFill>
                    <a:srgbClr val="0B2453"/>
                  </a:solidFill>
                </a:rPr>
                <a:t>70</a:t>
              </a:r>
            </a:p>
          </p:txBody>
        </p:sp>
        <p:sp>
          <p:nvSpPr>
            <p:cNvPr id="16406" name="Text Box 20"/>
            <p:cNvSpPr txBox="1">
              <a:spLocks noChangeArrowheads="1"/>
            </p:cNvSpPr>
            <p:nvPr/>
          </p:nvSpPr>
          <p:spPr bwMode="auto">
            <a:xfrm>
              <a:off x="780" y="2361"/>
              <a:ext cx="46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ru-RU">
                  <a:solidFill>
                    <a:srgbClr val="0B2453"/>
                  </a:solidFill>
                </a:rPr>
                <a:t>100</a:t>
              </a:r>
            </a:p>
          </p:txBody>
        </p:sp>
        <p:sp>
          <p:nvSpPr>
            <p:cNvPr id="16407" name="Text Box 21"/>
            <p:cNvSpPr txBox="1">
              <a:spLocks noChangeArrowheads="1"/>
            </p:cNvSpPr>
            <p:nvPr/>
          </p:nvSpPr>
          <p:spPr bwMode="auto">
            <a:xfrm>
              <a:off x="2120" y="2126"/>
              <a:ext cx="4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ru-RU" sz="2400">
                  <a:solidFill>
                    <a:srgbClr val="0B2453"/>
                  </a:solidFill>
                </a:rPr>
                <a:t>А</a:t>
              </a:r>
            </a:p>
          </p:txBody>
        </p:sp>
        <p:sp>
          <p:nvSpPr>
            <p:cNvPr id="16408" name="Text Box 22"/>
            <p:cNvSpPr txBox="1">
              <a:spLocks noChangeArrowheads="1"/>
            </p:cNvSpPr>
            <p:nvPr/>
          </p:nvSpPr>
          <p:spPr bwMode="auto">
            <a:xfrm>
              <a:off x="384" y="816"/>
              <a:ext cx="8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ru-RU" sz="2400" b="1">
                  <a:solidFill>
                    <a:srgbClr val="0B2453"/>
                  </a:solidFill>
                  <a:latin typeface="Arial Narrow" pitchFamily="34" charset="0"/>
                </a:rPr>
                <a:t>Цена</a:t>
              </a:r>
            </a:p>
          </p:txBody>
        </p:sp>
        <p:sp>
          <p:nvSpPr>
            <p:cNvPr id="16409" name="Text Box 23"/>
            <p:cNvSpPr txBox="1">
              <a:spLocks noChangeArrowheads="1"/>
            </p:cNvSpPr>
            <p:nvPr/>
          </p:nvSpPr>
          <p:spPr bwMode="auto">
            <a:xfrm>
              <a:off x="4200" y="3657"/>
              <a:ext cx="124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ru-RU" sz="2400">
                  <a:solidFill>
                    <a:srgbClr val="0B2453"/>
                  </a:solidFill>
                </a:rPr>
                <a:t>t</a:t>
              </a:r>
              <a:r>
                <a:rPr lang="ru-RU" altLang="ru-RU" sz="2400" b="1" baseline="-25000">
                  <a:solidFill>
                    <a:srgbClr val="0B2453"/>
                  </a:solidFill>
                </a:rPr>
                <a:t>пог</a:t>
              </a:r>
              <a:r>
                <a:rPr lang="ru-RU" altLang="ru-RU" sz="2400">
                  <a:solidFill>
                    <a:srgbClr val="0B2453"/>
                  </a:solidFill>
                </a:rPr>
                <a:t>        </a:t>
              </a:r>
              <a:r>
                <a:rPr lang="en-US" altLang="ru-RU" sz="2400">
                  <a:solidFill>
                    <a:srgbClr val="0B2453"/>
                  </a:solidFill>
                </a:rPr>
                <a:t>t</a:t>
              </a:r>
              <a:endParaRPr lang="ru-RU" altLang="ru-RU" sz="2400">
                <a:solidFill>
                  <a:srgbClr val="0B2453"/>
                </a:solidFill>
              </a:endParaRPr>
            </a:p>
          </p:txBody>
        </p:sp>
        <p:sp>
          <p:nvSpPr>
            <p:cNvPr id="16410" name="Text Box 24"/>
            <p:cNvSpPr txBox="1">
              <a:spLocks noChangeArrowheads="1"/>
            </p:cNvSpPr>
            <p:nvPr/>
          </p:nvSpPr>
          <p:spPr bwMode="auto">
            <a:xfrm>
              <a:off x="4148" y="1214"/>
              <a:ext cx="145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ru-RU" sz="2000" i="1">
                  <a:solidFill>
                    <a:srgbClr val="0B2453"/>
                  </a:solidFill>
                </a:rPr>
                <a:t>Цена акции</a:t>
              </a:r>
            </a:p>
          </p:txBody>
        </p:sp>
        <p:sp>
          <p:nvSpPr>
            <p:cNvPr id="16411" name="Text Box 25"/>
            <p:cNvSpPr txBox="1">
              <a:spLocks noChangeArrowheads="1"/>
            </p:cNvSpPr>
            <p:nvPr/>
          </p:nvSpPr>
          <p:spPr bwMode="auto">
            <a:xfrm>
              <a:off x="4304" y="2870"/>
              <a:ext cx="1612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ru-RU" sz="2000" i="1">
                  <a:solidFill>
                    <a:srgbClr val="0B2453"/>
                  </a:solidFill>
                </a:rPr>
                <a:t>Цена конвертации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4248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90" name="Rectangle 34"/>
          <p:cNvSpPr>
            <a:spLocks noGrp="1" noChangeArrowheads="1"/>
          </p:cNvSpPr>
          <p:nvPr>
            <p:ph type="title"/>
          </p:nvPr>
        </p:nvSpPr>
        <p:spPr>
          <a:xfrm>
            <a:off x="1248508" y="-86529"/>
            <a:ext cx="7895492" cy="954107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/>
              <a:t>СТОИМОСТНАЯ ОЦЕНКА 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КОНВЕРТИРУЕМЫХ </a:t>
            </a:r>
            <a:r>
              <a:rPr lang="ru-RU" dirty="0" smtClean="0"/>
              <a:t>ОБЛИГАЦИЙ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7411" name="Нижний колонтитул 2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mtClean="0">
                <a:solidFill>
                  <a:srgbClr val="FFFFFF"/>
                </a:solidFill>
                <a:latin typeface="Calibri" pitchFamily="34" charset="0"/>
              </a:rPr>
              <a:t></a:t>
            </a:r>
            <a:r>
              <a:rPr lang="en-US" altLang="ru-RU" smtClean="0">
                <a:solidFill>
                  <a:srgbClr val="FFFFFF"/>
                </a:solidFill>
                <a:latin typeface="Calibri" pitchFamily="34" charset="0"/>
              </a:rPr>
              <a:t> </a:t>
            </a:r>
            <a:r>
              <a:rPr lang="ru-RU" altLang="ru-RU" smtClean="0">
                <a:solidFill>
                  <a:srgbClr val="FFFFFF"/>
                </a:solidFill>
                <a:latin typeface="Calibri" pitchFamily="34" charset="0"/>
              </a:rPr>
              <a:t>Н.И. Берзон</a:t>
            </a:r>
          </a:p>
        </p:txBody>
      </p:sp>
      <p:sp>
        <p:nvSpPr>
          <p:cNvPr id="17412" name="Text Box 2"/>
          <p:cNvSpPr txBox="1">
            <a:spLocks noChangeArrowheads="1"/>
          </p:cNvSpPr>
          <p:nvPr/>
        </p:nvSpPr>
        <p:spPr bwMode="auto">
          <a:xfrm>
            <a:off x="662354" y="5621338"/>
            <a:ext cx="7920404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i="1">
                <a:solidFill>
                  <a:srgbClr val="0B2453"/>
                </a:solidFill>
                <a:latin typeface="Times New Roman" pitchFamily="18" charset="0"/>
              </a:rPr>
              <a:t>H</a:t>
            </a:r>
            <a:r>
              <a:rPr lang="ru-RU" altLang="ru-RU" sz="1600">
                <a:solidFill>
                  <a:srgbClr val="0B2453"/>
                </a:solidFill>
              </a:rPr>
              <a:t> – номинальная стоимость;     </a:t>
            </a:r>
            <a:r>
              <a:rPr lang="en-US" altLang="ru-RU" i="1">
                <a:solidFill>
                  <a:srgbClr val="0B2453"/>
                </a:solidFill>
                <a:latin typeface="Times New Roman" pitchFamily="18" charset="0"/>
              </a:rPr>
              <a:t>S</a:t>
            </a:r>
            <a:r>
              <a:rPr lang="ru-RU" altLang="ru-RU" i="1">
                <a:solidFill>
                  <a:srgbClr val="0B2453"/>
                </a:solidFill>
                <a:latin typeface="Times New Roman" pitchFamily="18" charset="0"/>
              </a:rPr>
              <a:t>обл</a:t>
            </a:r>
            <a:r>
              <a:rPr lang="ru-RU" altLang="ru-RU" sz="1600">
                <a:solidFill>
                  <a:srgbClr val="0B2453"/>
                </a:solidFill>
              </a:rPr>
              <a:t> – облигационная (внутренняя) стоимость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ru-RU" i="1">
                <a:solidFill>
                  <a:srgbClr val="0B2453"/>
                </a:solidFill>
                <a:latin typeface="Times New Roman" pitchFamily="18" charset="0"/>
              </a:rPr>
              <a:t>Sk</a:t>
            </a:r>
            <a:r>
              <a:rPr lang="en-US" altLang="ru-RU" sz="1600">
                <a:solidFill>
                  <a:srgbClr val="0B2453"/>
                </a:solidFill>
              </a:rPr>
              <a:t> – </a:t>
            </a:r>
            <a:r>
              <a:rPr lang="ru-RU" altLang="ru-RU" sz="1600">
                <a:solidFill>
                  <a:srgbClr val="0B2453"/>
                </a:solidFill>
              </a:rPr>
              <a:t>конверсионная стоимость </a:t>
            </a:r>
            <a:r>
              <a:rPr lang="ru-RU" altLang="ru-RU" i="1">
                <a:solidFill>
                  <a:srgbClr val="0B2453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i="1">
                <a:solidFill>
                  <a:srgbClr val="0B2453"/>
                </a:solidFill>
                <a:latin typeface="Times New Roman" pitchFamily="18" charset="0"/>
                <a:cs typeface="Times New Roman" pitchFamily="18" charset="0"/>
              </a:rPr>
              <a:t>Sk = Pa </a:t>
            </a:r>
            <a:r>
              <a:rPr lang="en-US" altLang="ru-RU">
                <a:solidFill>
                  <a:srgbClr val="0B2453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 </a:t>
            </a:r>
            <a:r>
              <a:rPr lang="en-US" altLang="ru-RU" i="1">
                <a:solidFill>
                  <a:srgbClr val="0B2453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ru-RU" altLang="ru-RU" i="1">
                <a:solidFill>
                  <a:srgbClr val="0B2453"/>
                </a:solidFill>
                <a:latin typeface="Times New Roman" pitchFamily="18" charset="0"/>
                <a:cs typeface="Times New Roman" pitchFamily="18" charset="0"/>
              </a:rPr>
              <a:t>);</a:t>
            </a:r>
            <a:r>
              <a:rPr lang="ru-RU" altLang="ru-RU" sz="1600">
                <a:solidFill>
                  <a:srgbClr val="0B2453"/>
                </a:solidFill>
              </a:rPr>
              <a:t>   </a:t>
            </a:r>
            <a:r>
              <a:rPr lang="en-US" altLang="ru-RU" i="1">
                <a:solidFill>
                  <a:srgbClr val="0B2453"/>
                </a:solidFill>
                <a:latin typeface="Times New Roman" pitchFamily="18" charset="0"/>
              </a:rPr>
              <a:t>Pm</a:t>
            </a:r>
            <a:r>
              <a:rPr lang="en-US" altLang="ru-RU" sz="1600">
                <a:solidFill>
                  <a:srgbClr val="0B2453"/>
                </a:solidFill>
              </a:rPr>
              <a:t> – </a:t>
            </a:r>
            <a:r>
              <a:rPr lang="ru-RU" altLang="ru-RU" sz="1600">
                <a:solidFill>
                  <a:srgbClr val="0B2453"/>
                </a:solidFill>
              </a:rPr>
              <a:t>рыночная стоимость</a:t>
            </a:r>
          </a:p>
        </p:txBody>
      </p:sp>
      <p:grpSp>
        <p:nvGrpSpPr>
          <p:cNvPr id="17413" name="Group 35"/>
          <p:cNvGrpSpPr>
            <a:grpSpLocks/>
          </p:cNvGrpSpPr>
          <p:nvPr/>
        </p:nvGrpSpPr>
        <p:grpSpPr bwMode="auto">
          <a:xfrm>
            <a:off x="1014046" y="1287463"/>
            <a:ext cx="6934200" cy="4275137"/>
            <a:chOff x="692" y="811"/>
            <a:chExt cx="4732" cy="2693"/>
          </a:xfrm>
        </p:grpSpPr>
        <p:sp>
          <p:nvSpPr>
            <p:cNvPr id="17414" name="Line 4"/>
            <p:cNvSpPr>
              <a:spLocks noChangeShapeType="1"/>
            </p:cNvSpPr>
            <p:nvPr/>
          </p:nvSpPr>
          <p:spPr bwMode="auto">
            <a:xfrm flipV="1">
              <a:off x="1160" y="859"/>
              <a:ext cx="0" cy="23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7415" name="Line 5"/>
            <p:cNvSpPr>
              <a:spLocks noChangeShapeType="1"/>
            </p:cNvSpPr>
            <p:nvPr/>
          </p:nvSpPr>
          <p:spPr bwMode="auto">
            <a:xfrm>
              <a:off x="1160" y="3211"/>
              <a:ext cx="426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7416" name="Line 6"/>
            <p:cNvSpPr>
              <a:spLocks noChangeShapeType="1"/>
            </p:cNvSpPr>
            <p:nvPr/>
          </p:nvSpPr>
          <p:spPr bwMode="auto">
            <a:xfrm flipV="1">
              <a:off x="1160" y="2208"/>
              <a:ext cx="3208" cy="91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7417" name="Line 7"/>
            <p:cNvSpPr>
              <a:spLocks noChangeShapeType="1"/>
            </p:cNvSpPr>
            <p:nvPr/>
          </p:nvSpPr>
          <p:spPr bwMode="auto">
            <a:xfrm>
              <a:off x="4332" y="1339"/>
              <a:ext cx="0" cy="1872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7418" name="Line 8"/>
            <p:cNvSpPr>
              <a:spLocks noChangeShapeType="1"/>
            </p:cNvSpPr>
            <p:nvPr/>
          </p:nvSpPr>
          <p:spPr bwMode="auto">
            <a:xfrm flipV="1">
              <a:off x="1173" y="2208"/>
              <a:ext cx="3145" cy="475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7419" name="Line 9"/>
            <p:cNvSpPr>
              <a:spLocks noChangeShapeType="1"/>
            </p:cNvSpPr>
            <p:nvPr/>
          </p:nvSpPr>
          <p:spPr bwMode="auto">
            <a:xfrm flipV="1">
              <a:off x="1160" y="1339"/>
              <a:ext cx="3172" cy="1584"/>
            </a:xfrm>
            <a:prstGeom prst="line">
              <a:avLst/>
            </a:prstGeom>
            <a:noFill/>
            <a:ln w="12700">
              <a:solidFill>
                <a:srgbClr val="00B050"/>
              </a:solidFill>
              <a:prstDash val="lg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7420" name="Freeform 10"/>
            <p:cNvSpPr>
              <a:spLocks/>
            </p:cNvSpPr>
            <p:nvPr/>
          </p:nvSpPr>
          <p:spPr bwMode="auto">
            <a:xfrm>
              <a:off x="1160" y="1339"/>
              <a:ext cx="3172" cy="1152"/>
            </a:xfrm>
            <a:custGeom>
              <a:avLst/>
              <a:gdLst>
                <a:gd name="T0" fmla="*/ 0 w 2928"/>
                <a:gd name="T1" fmla="*/ 1184 h 1136"/>
                <a:gd name="T2" fmla="*/ 574 w 2928"/>
                <a:gd name="T3" fmla="*/ 1184 h 1136"/>
                <a:gd name="T4" fmla="*/ 1361 w 2928"/>
                <a:gd name="T5" fmla="*/ 978 h 1136"/>
                <a:gd name="T6" fmla="*/ 2077 w 2928"/>
                <a:gd name="T7" fmla="*/ 772 h 1136"/>
                <a:gd name="T8" fmla="*/ 3223 w 2928"/>
                <a:gd name="T9" fmla="*/ 412 h 1136"/>
                <a:gd name="T10" fmla="*/ 4368 w 2928"/>
                <a:gd name="T11" fmla="*/ 0 h 1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928"/>
                <a:gd name="T19" fmla="*/ 0 h 1136"/>
                <a:gd name="T20" fmla="*/ 2928 w 2928"/>
                <a:gd name="T21" fmla="*/ 1136 h 11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928" h="1136">
                  <a:moveTo>
                    <a:pt x="0" y="1104"/>
                  </a:moveTo>
                  <a:cubicBezTo>
                    <a:pt x="116" y="1120"/>
                    <a:pt x="232" y="1136"/>
                    <a:pt x="384" y="1104"/>
                  </a:cubicBezTo>
                  <a:cubicBezTo>
                    <a:pt x="536" y="1072"/>
                    <a:pt x="744" y="976"/>
                    <a:pt x="912" y="912"/>
                  </a:cubicBezTo>
                  <a:cubicBezTo>
                    <a:pt x="1080" y="848"/>
                    <a:pt x="1184" y="808"/>
                    <a:pt x="1392" y="720"/>
                  </a:cubicBezTo>
                  <a:cubicBezTo>
                    <a:pt x="1600" y="632"/>
                    <a:pt x="1904" y="504"/>
                    <a:pt x="2160" y="384"/>
                  </a:cubicBezTo>
                  <a:cubicBezTo>
                    <a:pt x="2416" y="264"/>
                    <a:pt x="2672" y="132"/>
                    <a:pt x="2928" y="0"/>
                  </a:cubicBezTo>
                </a:path>
              </a:pathLst>
            </a:custGeom>
            <a:noFill/>
            <a:ln w="28575" cmpd="sng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7421" name="Text Box 11"/>
            <p:cNvSpPr txBox="1">
              <a:spLocks noChangeArrowheads="1"/>
            </p:cNvSpPr>
            <p:nvPr/>
          </p:nvSpPr>
          <p:spPr bwMode="auto">
            <a:xfrm>
              <a:off x="4228" y="3254"/>
              <a:ext cx="109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ru-RU" sz="2000">
                  <a:solidFill>
                    <a:srgbClr val="0B2453"/>
                  </a:solidFill>
                </a:rPr>
                <a:t>t</a:t>
              </a:r>
              <a:r>
                <a:rPr lang="ru-RU" altLang="ru-RU" sz="2000" b="1" baseline="-25000">
                  <a:solidFill>
                    <a:srgbClr val="0B2453"/>
                  </a:solidFill>
                </a:rPr>
                <a:t>пог</a:t>
              </a:r>
              <a:r>
                <a:rPr lang="ru-RU" altLang="ru-RU" sz="2000">
                  <a:solidFill>
                    <a:srgbClr val="0B2453"/>
                  </a:solidFill>
                </a:rPr>
                <a:t>        </a:t>
              </a:r>
              <a:r>
                <a:rPr lang="en-US" altLang="ru-RU" sz="2000">
                  <a:solidFill>
                    <a:srgbClr val="0B2453"/>
                  </a:solidFill>
                </a:rPr>
                <a:t>t</a:t>
              </a:r>
              <a:endParaRPr lang="ru-RU" altLang="ru-RU" sz="2000">
                <a:solidFill>
                  <a:srgbClr val="0B2453"/>
                </a:solidFill>
              </a:endParaRPr>
            </a:p>
          </p:txBody>
        </p:sp>
        <p:sp>
          <p:nvSpPr>
            <p:cNvPr id="17422" name="Text Box 12"/>
            <p:cNvSpPr txBox="1">
              <a:spLocks noChangeArrowheads="1"/>
            </p:cNvSpPr>
            <p:nvPr/>
          </p:nvSpPr>
          <p:spPr bwMode="auto">
            <a:xfrm>
              <a:off x="692" y="811"/>
              <a:ext cx="14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ru-RU" sz="2000" b="1">
                  <a:solidFill>
                    <a:srgbClr val="0B2453"/>
                  </a:solidFill>
                  <a:latin typeface="Arial Narrow" pitchFamily="34" charset="0"/>
                </a:rPr>
                <a:t>Цены</a:t>
              </a:r>
            </a:p>
          </p:txBody>
        </p:sp>
        <p:sp>
          <p:nvSpPr>
            <p:cNvPr id="17423" name="Line 13"/>
            <p:cNvSpPr>
              <a:spLocks noChangeShapeType="1"/>
            </p:cNvSpPr>
            <p:nvPr/>
          </p:nvSpPr>
          <p:spPr bwMode="auto">
            <a:xfrm flipH="1">
              <a:off x="3864" y="1003"/>
              <a:ext cx="312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7424" name="Line 14"/>
            <p:cNvSpPr>
              <a:spLocks noChangeShapeType="1"/>
            </p:cNvSpPr>
            <p:nvPr/>
          </p:nvSpPr>
          <p:spPr bwMode="auto">
            <a:xfrm flipH="1">
              <a:off x="3396" y="1819"/>
              <a:ext cx="9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7425" name="Line 15"/>
            <p:cNvSpPr>
              <a:spLocks noChangeShapeType="1"/>
            </p:cNvSpPr>
            <p:nvPr/>
          </p:nvSpPr>
          <p:spPr bwMode="auto">
            <a:xfrm flipH="1">
              <a:off x="3533" y="2118"/>
              <a:ext cx="108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7426" name="Line 16"/>
            <p:cNvSpPr>
              <a:spLocks noChangeShapeType="1"/>
            </p:cNvSpPr>
            <p:nvPr/>
          </p:nvSpPr>
          <p:spPr bwMode="auto">
            <a:xfrm flipH="1" flipV="1">
              <a:off x="3237" y="2390"/>
              <a:ext cx="1355" cy="2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7427" name="Text Box 17"/>
            <p:cNvSpPr txBox="1">
              <a:spLocks noChangeArrowheads="1"/>
            </p:cNvSpPr>
            <p:nvPr/>
          </p:nvSpPr>
          <p:spPr bwMode="auto">
            <a:xfrm>
              <a:off x="4148" y="897"/>
              <a:ext cx="88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ru-RU" sz="2000" i="1">
                  <a:solidFill>
                    <a:srgbClr val="0B2453"/>
                  </a:solidFill>
                  <a:latin typeface="Times New Roman" pitchFamily="18" charset="0"/>
                </a:rPr>
                <a:t>Pm</a:t>
              </a:r>
              <a:endParaRPr lang="ru-RU" altLang="ru-RU" sz="2000" i="1">
                <a:solidFill>
                  <a:srgbClr val="0B2453"/>
                </a:solidFill>
                <a:latin typeface="Times New Roman" pitchFamily="18" charset="0"/>
              </a:endParaRPr>
            </a:p>
          </p:txBody>
        </p:sp>
        <p:sp>
          <p:nvSpPr>
            <p:cNvPr id="17428" name="Text Box 18"/>
            <p:cNvSpPr txBox="1">
              <a:spLocks noChangeArrowheads="1"/>
            </p:cNvSpPr>
            <p:nvPr/>
          </p:nvSpPr>
          <p:spPr bwMode="auto">
            <a:xfrm>
              <a:off x="4384" y="1718"/>
              <a:ext cx="52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ru-RU" sz="2000" i="1">
                  <a:solidFill>
                    <a:srgbClr val="0B2453"/>
                  </a:solidFill>
                  <a:latin typeface="Times New Roman" pitchFamily="18" charset="0"/>
                </a:rPr>
                <a:t>Sk</a:t>
              </a:r>
              <a:endParaRPr lang="ru-RU" altLang="ru-RU" sz="2000" i="1">
                <a:solidFill>
                  <a:srgbClr val="0B2453"/>
                </a:solidFill>
                <a:latin typeface="Times New Roman" pitchFamily="18" charset="0"/>
              </a:endParaRPr>
            </a:p>
          </p:txBody>
        </p:sp>
        <p:sp>
          <p:nvSpPr>
            <p:cNvPr id="17429" name="Text Box 19"/>
            <p:cNvSpPr txBox="1">
              <a:spLocks noChangeArrowheads="1"/>
            </p:cNvSpPr>
            <p:nvPr/>
          </p:nvSpPr>
          <p:spPr bwMode="auto">
            <a:xfrm>
              <a:off x="4592" y="2006"/>
              <a:ext cx="52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ru-RU" sz="2000" i="1">
                  <a:solidFill>
                    <a:srgbClr val="0B2453"/>
                  </a:solidFill>
                  <a:latin typeface="Times New Roman" pitchFamily="18" charset="0"/>
                </a:rPr>
                <a:t>H</a:t>
              </a:r>
              <a:endParaRPr lang="ru-RU" altLang="ru-RU" sz="2000" i="1">
                <a:solidFill>
                  <a:srgbClr val="0B2453"/>
                </a:solidFill>
                <a:latin typeface="Times New Roman" pitchFamily="18" charset="0"/>
              </a:endParaRPr>
            </a:p>
          </p:txBody>
        </p:sp>
        <p:sp>
          <p:nvSpPr>
            <p:cNvPr id="17430" name="Text Box 20"/>
            <p:cNvSpPr txBox="1">
              <a:spLocks noChangeArrowheads="1"/>
            </p:cNvSpPr>
            <p:nvPr/>
          </p:nvSpPr>
          <p:spPr bwMode="auto">
            <a:xfrm>
              <a:off x="4576" y="2534"/>
              <a:ext cx="67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ru-RU" sz="2000" i="1">
                  <a:solidFill>
                    <a:srgbClr val="0B2453"/>
                  </a:solidFill>
                  <a:latin typeface="Times New Roman" pitchFamily="18" charset="0"/>
                </a:rPr>
                <a:t>S</a:t>
              </a:r>
              <a:r>
                <a:rPr lang="ru-RU" altLang="ru-RU" sz="2000" i="1">
                  <a:solidFill>
                    <a:srgbClr val="0B2453"/>
                  </a:solidFill>
                  <a:latin typeface="Times New Roman" pitchFamily="18" charset="0"/>
                </a:rPr>
                <a:t>обл</a:t>
              </a:r>
            </a:p>
          </p:txBody>
        </p:sp>
        <p:sp>
          <p:nvSpPr>
            <p:cNvPr id="17431" name="Line 21"/>
            <p:cNvSpPr>
              <a:spLocks noChangeShapeType="1"/>
            </p:cNvSpPr>
            <p:nvPr/>
          </p:nvSpPr>
          <p:spPr bwMode="auto">
            <a:xfrm flipH="1">
              <a:off x="1260" y="2491"/>
              <a:ext cx="108" cy="1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7432" name="Line 22"/>
            <p:cNvSpPr>
              <a:spLocks noChangeShapeType="1"/>
            </p:cNvSpPr>
            <p:nvPr/>
          </p:nvSpPr>
          <p:spPr bwMode="auto">
            <a:xfrm flipH="1">
              <a:off x="1472" y="2478"/>
              <a:ext cx="106" cy="1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7433" name="Line 23"/>
            <p:cNvSpPr>
              <a:spLocks noChangeShapeType="1"/>
            </p:cNvSpPr>
            <p:nvPr/>
          </p:nvSpPr>
          <p:spPr bwMode="auto">
            <a:xfrm flipH="1">
              <a:off x="1669" y="2387"/>
              <a:ext cx="136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7434" name="Line 24"/>
            <p:cNvSpPr>
              <a:spLocks noChangeShapeType="1"/>
            </p:cNvSpPr>
            <p:nvPr/>
          </p:nvSpPr>
          <p:spPr bwMode="auto">
            <a:xfrm flipH="1">
              <a:off x="1888" y="2299"/>
              <a:ext cx="15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7435" name="Line 25"/>
            <p:cNvSpPr>
              <a:spLocks noChangeShapeType="1"/>
            </p:cNvSpPr>
            <p:nvPr/>
          </p:nvSpPr>
          <p:spPr bwMode="auto">
            <a:xfrm flipH="1">
              <a:off x="2122" y="2240"/>
              <a:ext cx="10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7436" name="Line 26"/>
            <p:cNvSpPr>
              <a:spLocks noChangeShapeType="1"/>
            </p:cNvSpPr>
            <p:nvPr/>
          </p:nvSpPr>
          <p:spPr bwMode="auto">
            <a:xfrm flipH="1">
              <a:off x="2349" y="2155"/>
              <a:ext cx="91" cy="1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  <p:sp>
          <p:nvSpPr>
            <p:cNvPr id="17437" name="Line 27"/>
            <p:cNvSpPr>
              <a:spLocks noChangeShapeType="1"/>
            </p:cNvSpPr>
            <p:nvPr/>
          </p:nvSpPr>
          <p:spPr bwMode="auto">
            <a:xfrm flipH="1">
              <a:off x="2530" y="2105"/>
              <a:ext cx="47" cy="1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B245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3481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Презентация2">
  <a:themeElements>
    <a:clrScheme name="Семинар Х цикла">
      <a:dk1>
        <a:srgbClr val="0B2453"/>
      </a:dk1>
      <a:lt1>
        <a:srgbClr val="FFFFFF"/>
      </a:lt1>
      <a:dk2>
        <a:srgbClr val="475569"/>
      </a:dk2>
      <a:lt2>
        <a:srgbClr val="BFC7D3"/>
      </a:lt2>
      <a:accent1>
        <a:srgbClr val="CF3950"/>
      </a:accent1>
      <a:accent2>
        <a:srgbClr val="4F0611"/>
      </a:accent2>
      <a:accent3>
        <a:srgbClr val="FFFFFF"/>
      </a:accent3>
      <a:accent4>
        <a:srgbClr val="4F4C06"/>
      </a:accent4>
      <a:accent5>
        <a:srgbClr val="99A6B9"/>
      </a:accent5>
      <a:accent6>
        <a:srgbClr val="CFC839"/>
      </a:accent6>
      <a:hlink>
        <a:srgbClr val="456B95"/>
      </a:hlink>
      <a:folHlink>
        <a:srgbClr val="FFFFFF"/>
      </a:folHlink>
    </a:clrScheme>
    <a:fontScheme name="Презентация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lg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lg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Презентация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ентация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ентация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ентация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ентация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ентация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езентация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езентация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езентация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езентация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езентация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езентация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1039</Words>
  <Application>Microsoft Office PowerPoint</Application>
  <PresentationFormat>Экран (4:3)</PresentationFormat>
  <Paragraphs>294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20</vt:i4>
      </vt:variant>
    </vt:vector>
  </HeadingPairs>
  <TitlesOfParts>
    <vt:vector size="23" baseType="lpstr">
      <vt:lpstr>4_Тема Office</vt:lpstr>
      <vt:lpstr>Тема Office</vt:lpstr>
      <vt:lpstr>1_Презентация2</vt:lpstr>
      <vt:lpstr>Финансовые рынки и финансовые институты (Фондовый рынок)</vt:lpstr>
      <vt:lpstr>Презентация PowerPoint</vt:lpstr>
      <vt:lpstr>ТРАНСФОРМАЦИЯ ФИНАНСОВЫХ ИНСТРУМЕНТОВ: ОТ ПРОСТОГО К СЛОЖНОМУ</vt:lpstr>
      <vt:lpstr>НЕСОВМЕСТИМЫЕ КОМПОНЕНТЫ ТРАДИЦИОННЫХ ЦЕННЫХ БУМАГ</vt:lpstr>
      <vt:lpstr>КОНВЕРТИРУЕМЫЕ ОБЛИГАЦИИ</vt:lpstr>
      <vt:lpstr>ПАРАМЕТРЫ КОНВЕРТИРУЕМЫХ ОБЛИГАЦИЙ</vt:lpstr>
      <vt:lpstr>ПРИМЕР ВЫПУСКА  КОНВЕРТИРУЕМЫХ ОБЛИГАЦИЙ</vt:lpstr>
      <vt:lpstr>ЦЕНА АКЦИИ И ЦЕНА КОНВЕРТАЦИИ</vt:lpstr>
      <vt:lpstr>СТОИМОСТНАЯ ОЦЕНКА  КОНВЕРТИРУЕМЫХ ОБЛИГАЦИЙ</vt:lpstr>
      <vt:lpstr>МЕТОДЫ СТИМУЛИРОВАНИЯ КОНВЕРТАЦИИ</vt:lpstr>
      <vt:lpstr>СТУПЕНЧАТЫЕ ЦЕНЫ КОНВЕРТАЦИИ</vt:lpstr>
      <vt:lpstr>ПОСЛЕДСТВИЯ КОНВЕРТАЦИИ ОБЛИГАЦИЙ  В АКЦИИ</vt:lpstr>
      <vt:lpstr>МЕХАНИЗМ ВЫПУСКА  И КОНВЕРТАЦИИ ОБЛИГАЦИЙ</vt:lpstr>
      <vt:lpstr>СТРУКТУРИРОВАННЫЕ ПРОДУКТЫ </vt:lpstr>
      <vt:lpstr>СТРУКТУРИРОВАННЫЕ ПРОДУКТЫ </vt:lpstr>
      <vt:lpstr>ПРИМЕР СТРУКТУРИРОВАННОГО ПРОДУКТА</vt:lpstr>
      <vt:lpstr>РАСЧЕТ ДОХОДНОСТИ ПО НОТЕ</vt:lpstr>
      <vt:lpstr>РАСЧЕТ ДОХОДНОСТИ ПО НОТЕ (при различной цене золота на момент окончания срока действия ноты)</vt:lpstr>
      <vt:lpstr>РАСЧЕТ ДОХОДНОСТИ ПО ОПЦИОНУ В ЗОЛОТО</vt:lpstr>
      <vt:lpstr>РЕЗУЛЬТАТЫ ИНВЕСТИРОВАНИЯ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Финансовые рынки и финансовые институты (Фондовый рынок)</dc:title>
  <dc:creator>Берзон</dc:creator>
  <cp:lastModifiedBy>Берзон</cp:lastModifiedBy>
  <cp:revision>1</cp:revision>
  <dcterms:created xsi:type="dcterms:W3CDTF">2014-01-11T12:42:57Z</dcterms:created>
  <dcterms:modified xsi:type="dcterms:W3CDTF">2014-01-11T14:03:36Z</dcterms:modified>
</cp:coreProperties>
</file>